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56" r:id="rId4"/>
    <p:sldId id="267" r:id="rId5"/>
    <p:sldId id="257" r:id="rId6"/>
    <p:sldId id="262" r:id="rId7"/>
    <p:sldId id="263" r:id="rId8"/>
    <p:sldId id="264" r:id="rId9"/>
    <p:sldId id="265" r:id="rId10"/>
    <p:sldId id="307" r:id="rId11"/>
    <p:sldId id="266" r:id="rId12"/>
    <p:sldId id="314" r:id="rId13"/>
    <p:sldId id="315" r:id="rId14"/>
    <p:sldId id="295" r:id="rId15"/>
    <p:sldId id="281" r:id="rId16"/>
    <p:sldId id="296" r:id="rId17"/>
    <p:sldId id="282" r:id="rId18"/>
    <p:sldId id="297" r:id="rId19"/>
    <p:sldId id="259" r:id="rId20"/>
    <p:sldId id="308" r:id="rId21"/>
    <p:sldId id="258" r:id="rId22"/>
    <p:sldId id="309" r:id="rId23"/>
    <p:sldId id="274" r:id="rId24"/>
    <p:sldId id="310" r:id="rId25"/>
    <p:sldId id="311" r:id="rId26"/>
    <p:sldId id="312" r:id="rId27"/>
    <p:sldId id="283" r:id="rId28"/>
    <p:sldId id="313" r:id="rId29"/>
    <p:sldId id="271" r:id="rId30"/>
    <p:sldId id="268" r:id="rId31"/>
    <p:sldId id="272" r:id="rId32"/>
    <p:sldId id="275" r:id="rId33"/>
    <p:sldId id="284" r:id="rId34"/>
    <p:sldId id="285" r:id="rId35"/>
    <p:sldId id="286" r:id="rId36"/>
    <p:sldId id="276" r:id="rId37"/>
    <p:sldId id="287" r:id="rId38"/>
    <p:sldId id="288" r:id="rId39"/>
    <p:sldId id="278" r:id="rId40"/>
    <p:sldId id="279" r:id="rId41"/>
    <p:sldId id="280" r:id="rId42"/>
    <p:sldId id="291" r:id="rId43"/>
    <p:sldId id="290" r:id="rId44"/>
    <p:sldId id="292" r:id="rId45"/>
    <p:sldId id="29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D78E25-A914-4946-AF98-ADE39DC88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DAD3BB-7B2B-43C0-AEF0-20A4CBEC2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8F73B7-EDFB-4382-8D63-CE359464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3458-E1B3-440E-ABC8-8067D9F101F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BAF9AF5-3A77-4B00-A2C3-C653F6CBA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1640CB-B3BD-4A5A-98AA-49E4C337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A12-8779-4306-8B22-21AADB232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2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C74CFF-3E6A-4D6D-ABE2-F933B5BC2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3499C6F-39B5-4684-8294-6747BB720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2E422F8-1A06-4B05-AEAD-0D0AEA076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3458-E1B3-440E-ABC8-8067D9F101F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2958BF-3579-48D0-AF0F-7C8286B1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00098F1-EA60-4A10-B1AD-C9FC813B2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A12-8779-4306-8B22-21AADB232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33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5851CD3-963E-4315-86C7-441B266371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CE584B4-BF36-4D32-8F81-CFA4C10F5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BAF0C2C-11F3-4762-8960-94E9352A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3458-E1B3-440E-ABC8-8067D9F101F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B5D51A-885C-461C-8B60-00210902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4605BE-6E97-4EB5-A908-6CB62B05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A12-8779-4306-8B22-21AADB232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03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C60777-8BA5-4BBF-9DC2-769CD224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2B96B2-159A-467D-AE96-F8F29AE54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6C6ECDF-F3DD-4CC2-9133-59FE2EB33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3458-E1B3-440E-ABC8-8067D9F101F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9FDB48-AF05-4B55-88E6-2918DFED6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4D21879-E72B-4213-B44F-EAD55B4B7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A12-8779-4306-8B22-21AADB232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36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EAF0C0-7C91-4971-AEBA-C2FD472BA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0A894DF-902A-4B10-8AC7-2F6A38EBE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D5C927-CD54-4C1E-A923-43C0F0E8A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3458-E1B3-440E-ABC8-8067D9F101F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37A4C6-A0A6-4656-9B00-15A856D84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6A344A9-02B8-446B-84BF-ABEA5D72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A12-8779-4306-8B22-21AADB232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6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D6E3D0-D943-4B1B-8EBE-0EF5A085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2ED6C6-EFDD-43A8-BCDC-7C64E187A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55ED21A-7A6C-414E-8993-E8FF6A3DC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3368522-64FE-42A9-910F-B4736EBA3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3458-E1B3-440E-ABC8-8067D9F101F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71A67A8-DFE5-4238-B091-0CA69EB8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9D31908-682C-4D44-928A-6E02F09F1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A12-8779-4306-8B22-21AADB232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18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550B37-4A8A-45A8-AA22-375775FC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1F6B3E8-E891-40B4-8196-A602B6A89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3824A3D-92F1-4C0A-ACB6-BC0DF4963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A29856-9717-415A-9AA5-48C94586A6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3974D09-731C-419E-B38E-16CB01D81B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15C41CA-5B88-4E91-B95B-4B6B7BC10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3458-E1B3-440E-ABC8-8067D9F101F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E7BE0D8-91D0-460B-8088-FFFA132E9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6D59A33-79A1-4CB6-BE58-012DA0BA9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A12-8779-4306-8B22-21AADB232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7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1E4409-0790-4F7A-A124-186150048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3458-E1B3-440E-ABC8-8067D9F101F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86271A6-0026-4D32-86A0-28CDB74E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F8CAE1A-12E8-46BC-B632-5A9DB6F4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A12-8779-4306-8B22-21AADB232F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602DC94-04D9-4FED-9299-D9A812C6BDC7}"/>
              </a:ext>
            </a:extLst>
          </p:cNvPr>
          <p:cNvCxnSpPr/>
          <p:nvPr userDrawn="1"/>
        </p:nvCxnSpPr>
        <p:spPr>
          <a:xfrm>
            <a:off x="0" y="904461"/>
            <a:ext cx="881600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82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4606873-356B-4947-A68D-213E90FAA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3458-E1B3-440E-ABC8-8067D9F101F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97095AD-16D8-486B-A049-22110DB2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B5EC165-CF9C-44C3-949F-9CF5F86D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A12-8779-4306-8B22-21AADB232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96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D4750A-A707-4AAE-AFCD-9A622BF60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F8B393-F15B-4880-A98B-55D4AB71F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C8B7F4F-A0B9-489B-9313-BCA987DCF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E401F4D-D4DE-4CC4-8725-060732455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3458-E1B3-440E-ABC8-8067D9F101F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EAD7CFA-1D04-4106-83A3-7CB18F5AB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F2BF6C-3C2E-457B-88A2-DC1AEF44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A12-8779-4306-8B22-21AADB232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0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382730-559F-4AF3-BA59-C59F8DB0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FFF06F-34B7-403B-A708-571B15D90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667AFF9-DE1F-4AA2-B8F8-33E89F357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481022D-255D-47E8-9A8B-7F1418473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3458-E1B3-440E-ABC8-8067D9F101F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3B07062-8FD2-4EB9-BAC2-3D2CD2E24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1EFA2CA-AF3D-4256-8C09-120CBE4D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A12-8779-4306-8B22-21AADB232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4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98F309C-BE05-49E7-A14E-62BEB7148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4261C57-F733-41A8-B815-8E8AE0AE6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95747A9-1A9A-4DAF-8176-8A90942666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83458-E1B3-440E-ABC8-8067D9F101F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F3F90DB-6F54-40D4-A1EB-C203F5AC8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2E236E5-201A-4D0F-9515-6C0AA33D9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96A12-8779-4306-8B22-21AADB232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tiff"/><Relationship Id="rId3" Type="http://schemas.openxmlformats.org/officeDocument/2006/relationships/hyperlink" Target="https://towardsdatascience.com/holy-grail-for-bias-variance-tradeoff-overfitting-underfitting-7fad64ab5d76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Relationship Id="rId3" Type="http://schemas.openxmlformats.org/officeDocument/2006/relationships/image" Target="../media/image4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Relationship Id="rId3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Relationship Id="rId3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6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Relationship Id="rId3" Type="http://schemas.openxmlformats.org/officeDocument/2006/relationships/hyperlink" Target="https://www.cs.cornell.edu/courses/cs4740/2014sp/lectures/smoothing+backoff.pdf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92369F-2373-431B-A7AD-92F3174BD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5635"/>
            <a:ext cx="9144000" cy="1164328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N-gram word-based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1902DA1-6509-4FA5-AEC8-7AC495DDD6FB}"/>
              </a:ext>
            </a:extLst>
          </p:cNvPr>
          <p:cNvSpPr txBox="1"/>
          <p:nvPr/>
        </p:nvSpPr>
        <p:spPr>
          <a:xfrm>
            <a:off x="8130208" y="3592929"/>
            <a:ext cx="315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Nguyen, Giau Tran</a:t>
            </a:r>
          </a:p>
        </p:txBody>
      </p:sp>
    </p:spTree>
    <p:extLst>
      <p:ext uri="{BB962C8B-B14F-4D97-AF65-F5344CB8AC3E}">
        <p14:creationId xmlns:p14="http://schemas.microsoft.com/office/powerpoint/2010/main" val="3762815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7CEE58A6-EA27-4BCD-B78C-EE5A045F3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5" y="2038502"/>
            <a:ext cx="5500070" cy="373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61DD543-374A-4DF4-96B1-922DAB5B20B5}"/>
              </a:ext>
            </a:extLst>
          </p:cNvPr>
          <p:cNvSpPr txBox="1"/>
          <p:nvPr/>
        </p:nvSpPr>
        <p:spPr>
          <a:xfrm>
            <a:off x="7887627" y="2407834"/>
            <a:ext cx="216333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</a:t>
            </a: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aaa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aah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aahed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mr-IN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</a:rPr>
              <a:t>…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370102.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zwitter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370103.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zwitterion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370104.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zwitterionic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05CB6AA-7F3F-4FAF-9BE6-0D9399932A1B}"/>
              </a:ext>
            </a:extLst>
          </p:cNvPr>
          <p:cNvSpPr txBox="1"/>
          <p:nvPr/>
        </p:nvSpPr>
        <p:spPr>
          <a:xfrm>
            <a:off x="7887627" y="2038502"/>
            <a:ext cx="21633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trainW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8D33C835-53DE-4E3D-84D4-A130891E9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99" y="478247"/>
            <a:ext cx="10515600" cy="530421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33ADCFE-1F13-4F8A-A162-AB7BE0B99E9A}"/>
              </a:ext>
            </a:extLst>
          </p:cNvPr>
          <p:cNvSpPr txBox="1"/>
          <p:nvPr/>
        </p:nvSpPr>
        <p:spPr>
          <a:xfrm>
            <a:off x="1017551" y="1082271"/>
            <a:ext cx="276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Bigram model: P(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aa|a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EF7E51EB-C302-41F9-A8D4-274FF1F7609A}"/>
              </a:ext>
            </a:extLst>
          </p:cNvPr>
          <p:cNvCxnSpPr/>
          <p:nvPr/>
        </p:nvCxnSpPr>
        <p:spPr>
          <a:xfrm flipH="1" flipV="1">
            <a:off x="1879912" y="1451603"/>
            <a:ext cx="522249" cy="9562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3086C60-C909-43BD-B8D4-1A8DD29F50C6}"/>
              </a:ext>
            </a:extLst>
          </p:cNvPr>
          <p:cNvSpPr txBox="1">
            <a:spLocks/>
          </p:cNvSpPr>
          <p:nvPr/>
        </p:nvSpPr>
        <p:spPr>
          <a:xfrm>
            <a:off x="310299" y="478247"/>
            <a:ext cx="10515600" cy="530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 </a:t>
            </a: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E2D254B-08FC-4AD5-AE50-3FBEC6EEE511}"/>
              </a:ext>
            </a:extLst>
          </p:cNvPr>
          <p:cNvSpPr/>
          <p:nvPr/>
        </p:nvSpPr>
        <p:spPr>
          <a:xfrm>
            <a:off x="2402161" y="478247"/>
            <a:ext cx="90921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D1C1D"/>
                </a:solidFill>
                <a:latin typeface="Slack-Lato"/>
              </a:rPr>
              <a:t>C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ompute the likelihood of the training data with a 1-, 2-, 3-, 4- and 5-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94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DF75DD2-6349-4E55-850E-CEB2A08B9505}"/>
              </a:ext>
            </a:extLst>
          </p:cNvPr>
          <p:cNvSpPr/>
          <p:nvPr/>
        </p:nvSpPr>
        <p:spPr>
          <a:xfrm>
            <a:off x="5088835" y="1480912"/>
            <a:ext cx="4692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T_T</a:t>
            </a:r>
          </a:p>
          <a:p>
            <a:pPr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estimate the probability of the word “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xmlns="" id="{68BBBCF4-19E0-499E-A487-B5E5125B6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024735"/>
              </p:ext>
            </p:extLst>
          </p:nvPr>
        </p:nvGraphicFramePr>
        <p:xfrm>
          <a:off x="5188226" y="2127243"/>
          <a:ext cx="6420678" cy="4119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66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104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Estimated probability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Other </a:t>
                      </a:r>
                      <a:r>
                        <a:rPr lang="en-US" sz="18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ngrams</a:t>
                      </a:r>
                      <a:r>
                        <a:rPr 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with same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Unigram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P(and) = 0.028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Many</a:t>
                      </a:r>
                      <a:r>
                        <a:rPr lang="en-US" sz="18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others!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Bigram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P(</a:t>
                      </a:r>
                      <a:r>
                        <a:rPr lang="en-US" sz="18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and|grey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= </a:t>
                      </a:r>
                      <a:r>
                        <a:rPr lang="hr-HR" sz="1800" dirty="0"/>
                        <a:t>0.13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dirty="0"/>
                        <a:t>“</a:t>
                      </a:r>
                      <a:r>
                        <a:rPr lang="en-US" sz="1800" i="1" dirty="0"/>
                        <a:t>grey goose</a:t>
                      </a:r>
                      <a:r>
                        <a:rPr lang="en-US" sz="1800" dirty="0"/>
                        <a:t> feathers”, “</a:t>
                      </a:r>
                      <a:r>
                        <a:rPr lang="en-US" sz="1800" i="1" dirty="0"/>
                        <a:t>cold grey</a:t>
                      </a:r>
                      <a:r>
                        <a:rPr lang="en-US" sz="1800" dirty="0"/>
                        <a:t> downpour”</a:t>
                      </a:r>
                      <a:endParaRPr lang="hr-HR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Trigram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P(and|was gr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</a:t>
                      </a:r>
                      <a:r>
                        <a:rPr lang="hr-HR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y) = 0.80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“The world </a:t>
                      </a:r>
                      <a:r>
                        <a:rPr lang="en-US" sz="1800" i="1" dirty="0"/>
                        <a:t>was grey darkness</a:t>
                      </a:r>
                      <a:r>
                        <a:rPr lang="en-US" sz="1800" dirty="0"/>
                        <a:t>, </a:t>
                      </a:r>
                      <a:r>
                        <a:rPr lang="mr-IN" sz="1800" dirty="0"/>
                        <a:t>…</a:t>
                      </a:r>
                      <a:r>
                        <a:rPr lang="en-US" sz="1800" dirty="0"/>
                        <a:t>”</a:t>
                      </a:r>
                    </a:p>
                    <a:p>
                      <a:r>
                        <a:rPr lang="en-US" sz="1800" dirty="0"/>
                        <a:t>“The lower story </a:t>
                      </a:r>
                      <a:r>
                        <a:rPr lang="en-US" sz="1800" i="1" dirty="0"/>
                        <a:t>was grey stone</a:t>
                      </a:r>
                      <a:r>
                        <a:rPr lang="en-US" sz="1800" dirty="0"/>
                        <a:t>, </a:t>
                      </a:r>
                      <a:r>
                        <a:rPr lang="mr-IN" sz="1800" dirty="0"/>
                        <a:t>…</a:t>
                      </a:r>
                      <a:r>
                        <a:rPr lang="en-US" sz="1800" dirty="0"/>
                        <a:t>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4-gram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P(</a:t>
                      </a:r>
                      <a:r>
                        <a:rPr lang="hr-HR" sz="18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and|day</a:t>
                      </a:r>
                      <a:r>
                        <a:rPr lang="hr-HR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hr-HR" sz="18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was</a:t>
                      </a:r>
                      <a:r>
                        <a:rPr lang="hr-HR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hr-HR" sz="18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grey</a:t>
                      </a:r>
                      <a:r>
                        <a:rPr lang="hr-HR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5-gram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P(</a:t>
                      </a:r>
                      <a:r>
                        <a:rPr lang="en-US" sz="1800" dirty="0" err="1"/>
                        <a:t>and|the</a:t>
                      </a:r>
                      <a:r>
                        <a:rPr lang="en-US" sz="1800" baseline="0" dirty="0"/>
                        <a:t> day was grey) = 1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038" name="Picture 14">
            <a:extLst>
              <a:ext uri="{FF2B5EF4-FFF2-40B4-BE49-F238E27FC236}">
                <a16:creationId xmlns:a16="http://schemas.microsoft.com/office/drawing/2014/main" xmlns="" id="{7273F1DA-7213-469D-995F-7D66553F1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957" y="2467817"/>
            <a:ext cx="5060774" cy="343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9F20BF8-F9E9-4328-A1C3-D79414171229}"/>
              </a:ext>
            </a:extLst>
          </p:cNvPr>
          <p:cNvSpPr/>
          <p:nvPr/>
        </p:nvSpPr>
        <p:spPr>
          <a:xfrm>
            <a:off x="0" y="185122"/>
            <a:ext cx="7866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among several n-gram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6E2DE4-2384-4FD5-BB40-89213EF8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08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795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Laplace smoothing as model interpolation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of individual n-gram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among several n-gram models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What: which models to interpolate?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How: how much to weigh each model during interpolation?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further: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state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language models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state of language models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22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xmlns="" id="{22B57728-082A-45DE-B706-AC75F2D6FD6E}"/>
              </a:ext>
            </a:extLst>
          </p:cNvPr>
          <p:cNvSpPr txBox="1">
            <a:spLocks/>
          </p:cNvSpPr>
          <p:nvPr/>
        </p:nvSpPr>
        <p:spPr>
          <a:xfrm>
            <a:off x="63500" y="281009"/>
            <a:ext cx="10515600" cy="5304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Laplace smoothing as interpolation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DE339A4-B1BA-41FE-95FF-E992E968D7CA}"/>
              </a:ext>
            </a:extLst>
          </p:cNvPr>
          <p:cNvSpPr txBox="1"/>
          <p:nvPr/>
        </p:nvSpPr>
        <p:spPr>
          <a:xfrm>
            <a:off x="528320" y="1799084"/>
            <a:ext cx="224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Unigram probability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13FED5D-2D11-4CF7-815B-87DBFD74BD70}"/>
              </a:ext>
            </a:extLst>
          </p:cNvPr>
          <p:cNvSpPr txBox="1"/>
          <p:nvPr/>
        </p:nvSpPr>
        <p:spPr>
          <a:xfrm>
            <a:off x="528320" y="2339151"/>
            <a:ext cx="224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Unigram probability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(Laplace smoothing):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7D1A07D-85AD-4908-B1BD-1188511C65B7}"/>
              </a:ext>
            </a:extLst>
          </p:cNvPr>
          <p:cNvSpPr txBox="1"/>
          <p:nvPr/>
        </p:nvSpPr>
        <p:spPr>
          <a:xfrm>
            <a:off x="5321300" y="1995043"/>
            <a:ext cx="2852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of words in training text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DD0E724-77B2-4EAF-9640-3E64E03C0630}"/>
              </a:ext>
            </a:extLst>
          </p:cNvPr>
          <p:cNvSpPr txBox="1"/>
          <p:nvPr/>
        </p:nvSpPr>
        <p:spPr>
          <a:xfrm>
            <a:off x="2843530" y="3128978"/>
            <a:ext cx="2418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unigram vocabulary </a:t>
            </a:r>
            <a:b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(# of unique unigrams) </a:t>
            </a:r>
            <a:b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training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144FDFC-F7A1-4FA7-AD81-4EC7422735A7}"/>
              </a:ext>
            </a:extLst>
          </p:cNvPr>
          <p:cNvSpPr txBox="1"/>
          <p:nvPr/>
        </p:nvSpPr>
        <p:spPr>
          <a:xfrm>
            <a:off x="6003290" y="3070680"/>
            <a:ext cx="1623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unigram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7F6C716A-AE23-4F0B-9445-2AC8F1D45664}"/>
              </a:ext>
            </a:extLst>
          </p:cNvPr>
          <p:cNvCxnSpPr>
            <a:stCxn id="26" idx="1"/>
          </p:cNvCxnSpPr>
          <p:nvPr/>
        </p:nvCxnSpPr>
        <p:spPr>
          <a:xfrm flipH="1" flipV="1">
            <a:off x="4752340" y="2148931"/>
            <a:ext cx="56896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C1C1DFEB-FDFE-47BF-9BB7-AE0522EE152D}"/>
              </a:ext>
            </a:extLst>
          </p:cNvPr>
          <p:cNvCxnSpPr/>
          <p:nvPr/>
        </p:nvCxnSpPr>
        <p:spPr>
          <a:xfrm flipV="1">
            <a:off x="4396740" y="3119316"/>
            <a:ext cx="924560" cy="1558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B9B1B432-3881-492F-B524-8DA59037595D}"/>
              </a:ext>
            </a:extLst>
          </p:cNvPr>
          <p:cNvCxnSpPr/>
          <p:nvPr/>
        </p:nvCxnSpPr>
        <p:spPr>
          <a:xfrm flipH="1" flipV="1">
            <a:off x="5665470" y="3120802"/>
            <a:ext cx="370840" cy="9781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97E75AB-C8E6-4CC5-9ED0-F62B44024CFD}"/>
              </a:ext>
            </a:extLst>
          </p:cNvPr>
          <p:cNvSpPr txBox="1"/>
          <p:nvPr/>
        </p:nvSpPr>
        <p:spPr>
          <a:xfrm>
            <a:off x="528320" y="6142706"/>
            <a:ext cx="582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interpolate with the uniform?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small probabilities to unknown words in test set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989AB5B9-59C9-4E42-B666-733E17038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5621772"/>
            <a:ext cx="3086100" cy="584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080F50DB-2C8D-480F-8C80-A80AD0412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4962844"/>
            <a:ext cx="5816600" cy="584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69FF5A84-8E4E-42FD-AD8A-BE16E8D6D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4307998"/>
            <a:ext cx="4114800" cy="584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81D73059-4C44-40FA-BEF5-2542D2671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3617255"/>
            <a:ext cx="2628900" cy="584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B9A5E562-9AC1-443E-ACB1-00224C212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10" y="2503065"/>
            <a:ext cx="3416300" cy="584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C44CAD34-E5B5-4387-BD5D-CF5458332F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10" y="1673261"/>
            <a:ext cx="2552700" cy="584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A1E5D02-47FF-48DF-B54B-17E40E9AEE77}"/>
              </a:ext>
            </a:extLst>
          </p:cNvPr>
          <p:cNvSpPr txBox="1"/>
          <p:nvPr/>
        </p:nvSpPr>
        <p:spPr>
          <a:xfrm>
            <a:off x="6212205" y="6351015"/>
            <a:ext cx="186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model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xmlns="" id="{47F82FB8-B9D8-4CF7-A6A5-36C1243D691E}"/>
              </a:ext>
            </a:extLst>
          </p:cNvPr>
          <p:cNvSpPr/>
          <p:nvPr/>
        </p:nvSpPr>
        <p:spPr>
          <a:xfrm rot="5400000">
            <a:off x="6987626" y="6074683"/>
            <a:ext cx="103909" cy="464992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xmlns="" id="{E11D3812-1C87-49E3-A620-030244478264}"/>
              </a:ext>
            </a:extLst>
          </p:cNvPr>
          <p:cNvSpPr/>
          <p:nvPr/>
        </p:nvSpPr>
        <p:spPr>
          <a:xfrm>
            <a:off x="7322820" y="5660209"/>
            <a:ext cx="127462" cy="545763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CE855C0-FA03-4736-B009-7DBED4460DB5}"/>
              </a:ext>
            </a:extLst>
          </p:cNvPr>
          <p:cNvSpPr txBox="1"/>
          <p:nvPr/>
        </p:nvSpPr>
        <p:spPr>
          <a:xfrm>
            <a:off x="7090957" y="5756802"/>
            <a:ext cx="186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0.000073</a:t>
            </a:r>
          </a:p>
        </p:txBody>
      </p:sp>
    </p:spTree>
    <p:extLst>
      <p:ext uri="{BB962C8B-B14F-4D97-AF65-F5344CB8AC3E}">
        <p14:creationId xmlns:p14="http://schemas.microsoft.com/office/powerpoint/2010/main" val="554900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xmlns="" id="{83DADED9-903B-44CC-9C29-F1AD50257231}"/>
              </a:ext>
            </a:extLst>
          </p:cNvPr>
          <p:cNvSpPr txBox="1">
            <a:spLocks/>
          </p:cNvSpPr>
          <p:nvPr/>
        </p:nvSpPr>
        <p:spPr>
          <a:xfrm>
            <a:off x="230786" y="1003437"/>
            <a:ext cx="10515600" cy="530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Interpolating with uniform = reduce overfit of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ngram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37370A5C-F7E1-4276-AA2E-AF75FF7A2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20" y="3029634"/>
            <a:ext cx="4191000" cy="660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86B7EB55-F533-44D4-93B8-B5397C144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030" y="3728720"/>
            <a:ext cx="4152900" cy="6477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72E4F7CB-4946-4B04-85A7-7B47D22AB37A}"/>
              </a:ext>
            </a:extLst>
          </p:cNvPr>
          <p:cNvSpPr txBox="1"/>
          <p:nvPr/>
        </p:nvSpPr>
        <p:spPr>
          <a:xfrm>
            <a:off x="3049270" y="4876800"/>
            <a:ext cx="661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more similar the unigram distribution between train and test</a:t>
            </a:r>
          </a:p>
          <a:p>
            <a:pPr algn="ctr"/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higher the average test log-likelihood</a:t>
            </a:r>
          </a:p>
        </p:txBody>
      </p:sp>
      <p:sp>
        <p:nvSpPr>
          <p:cNvPr id="34" name="Up-Down Arrow 11">
            <a:extLst>
              <a:ext uri="{FF2B5EF4-FFF2-40B4-BE49-F238E27FC236}">
                <a16:creationId xmlns:a16="http://schemas.microsoft.com/office/drawing/2014/main" xmlns="" id="{A6EA66DA-53AF-4933-83E5-F016E6C4020A}"/>
              </a:ext>
            </a:extLst>
          </p:cNvPr>
          <p:cNvSpPr/>
          <p:nvPr/>
        </p:nvSpPr>
        <p:spPr>
          <a:xfrm>
            <a:off x="5937885" y="5240020"/>
            <a:ext cx="158115" cy="436880"/>
          </a:xfrm>
          <a:prstGeom prst="up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D941795A-4BCE-4DD9-9BAD-439EC2B8DE18}"/>
              </a:ext>
            </a:extLst>
          </p:cNvPr>
          <p:cNvCxnSpPr/>
          <p:nvPr/>
        </p:nvCxnSpPr>
        <p:spPr>
          <a:xfrm>
            <a:off x="4754880" y="4236720"/>
            <a:ext cx="1087120" cy="7213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6EBD69BF-9EE9-40F5-8B32-730E2216A2FC}"/>
              </a:ext>
            </a:extLst>
          </p:cNvPr>
          <p:cNvCxnSpPr/>
          <p:nvPr/>
        </p:nvCxnSpPr>
        <p:spPr>
          <a:xfrm flipH="1">
            <a:off x="6096000" y="4230846"/>
            <a:ext cx="364490" cy="7272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B07B6D40-89D7-4639-BC25-D3ABC2C3A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030" y="2297821"/>
            <a:ext cx="4673600" cy="6985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8FB7CFC-F01B-457B-92D9-20C1F4F6AB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" y="1599321"/>
            <a:ext cx="5524500" cy="6985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A7CCE31C-561D-4F00-9EEC-86AFD6D54716}"/>
              </a:ext>
            </a:extLst>
          </p:cNvPr>
          <p:cNvSpPr/>
          <p:nvPr/>
        </p:nvSpPr>
        <p:spPr>
          <a:xfrm>
            <a:off x="0" y="185122"/>
            <a:ext cx="7566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of individual n-gram models</a:t>
            </a:r>
            <a:endParaRPr lang="en-US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333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835"/>
            <a:ext cx="12192000" cy="406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835"/>
            <a:ext cx="12192000" cy="406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835"/>
            <a:ext cx="12192000" cy="406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835"/>
            <a:ext cx="12192000" cy="4064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835"/>
            <a:ext cx="12192000" cy="4064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5F7B963D-B8C0-4CF3-94AC-6F119C249E3A}"/>
              </a:ext>
            </a:extLst>
          </p:cNvPr>
          <p:cNvSpPr txBox="1">
            <a:spLocks/>
          </p:cNvSpPr>
          <p:nvPr/>
        </p:nvSpPr>
        <p:spPr>
          <a:xfrm>
            <a:off x="260604" y="1230242"/>
            <a:ext cx="10515600" cy="530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Interpolating with uniform = reduce overfit of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ngram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8EB37E6-29FF-46B8-88E0-23840E200C97}"/>
              </a:ext>
            </a:extLst>
          </p:cNvPr>
          <p:cNvSpPr/>
          <p:nvPr/>
        </p:nvSpPr>
        <p:spPr>
          <a:xfrm>
            <a:off x="0" y="185122"/>
            <a:ext cx="7566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of individual n-gram models</a:t>
            </a:r>
            <a:endParaRPr lang="en-US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56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430" y="2127249"/>
            <a:ext cx="5027930" cy="35590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88387" y="1942583"/>
            <a:ext cx="1608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model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08067" y="1706462"/>
            <a:ext cx="16355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Unigram model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(unsmoothed)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71313" y="574790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https://towardsdatascience.com/holy-grail-for-bias-variance-tradeoff-overfitting-underfitting-7fad64ab5d76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D3EBA372-D389-423E-93B8-C2BA0A529650}"/>
              </a:ext>
            </a:extLst>
          </p:cNvPr>
          <p:cNvSpPr txBox="1">
            <a:spLocks/>
          </p:cNvSpPr>
          <p:nvPr/>
        </p:nvSpPr>
        <p:spPr>
          <a:xfrm>
            <a:off x="240725" y="1091029"/>
            <a:ext cx="10515600" cy="530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Interpolating with uniform = reduce variance of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29A51C0-3875-42CB-AC78-73A0CC86E3F6}"/>
              </a:ext>
            </a:extLst>
          </p:cNvPr>
          <p:cNvSpPr/>
          <p:nvPr/>
        </p:nvSpPr>
        <p:spPr>
          <a:xfrm>
            <a:off x="0" y="185122"/>
            <a:ext cx="7566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of individual n-gram models</a:t>
            </a:r>
            <a:endParaRPr lang="en-US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659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520" y="1690688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5930" y="3872914"/>
            <a:ext cx="1522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bias</a:t>
            </a:r>
          </a:p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variance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6380" y="3653522"/>
            <a:ext cx="1522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bias</a:t>
            </a:r>
          </a:p>
          <a:p>
            <a:pPr algn="r"/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variance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039110" y="4021454"/>
            <a:ext cx="781050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/>
          <p:cNvSpPr/>
          <p:nvPr/>
        </p:nvSpPr>
        <p:spPr>
          <a:xfrm>
            <a:off x="7914640" y="2844800"/>
            <a:ext cx="161290" cy="270256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39110" y="6167555"/>
            <a:ext cx="152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uniform</a:t>
            </a: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72554" y="6167555"/>
            <a:ext cx="276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 unigram (unsmoothed)</a:t>
            </a:r>
          </a:p>
        </p:txBody>
      </p:sp>
      <p:cxnSp>
        <p:nvCxnSpPr>
          <p:cNvPr id="20" name="Straight Arrow Connector 19"/>
          <p:cNvCxnSpPr>
            <a:stCxn id="14" idx="3"/>
          </p:cNvCxnSpPr>
          <p:nvPr/>
        </p:nvCxnSpPr>
        <p:spPr>
          <a:xfrm flipV="1">
            <a:off x="4561840" y="6350000"/>
            <a:ext cx="1910715" cy="222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0E2C1253-9659-492E-A71D-80B4C797C9CC}"/>
              </a:ext>
            </a:extLst>
          </p:cNvPr>
          <p:cNvSpPr txBox="1">
            <a:spLocks/>
          </p:cNvSpPr>
          <p:nvPr/>
        </p:nvSpPr>
        <p:spPr>
          <a:xfrm>
            <a:off x="299720" y="1194244"/>
            <a:ext cx="10515600" cy="530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Interpolating with uniform = reduce variance of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8E57C73-B84A-4587-8152-2D13D095D2FA}"/>
              </a:ext>
            </a:extLst>
          </p:cNvPr>
          <p:cNvSpPr/>
          <p:nvPr/>
        </p:nvSpPr>
        <p:spPr>
          <a:xfrm>
            <a:off x="0" y="185122"/>
            <a:ext cx="7566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of individual n-gram models</a:t>
            </a:r>
            <a:endParaRPr lang="en-US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735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9" r="46677"/>
          <a:stretch/>
        </p:blipFill>
        <p:spPr>
          <a:xfrm>
            <a:off x="0" y="2051445"/>
            <a:ext cx="6501161" cy="37994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87627" y="2407834"/>
            <a:ext cx="216333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</a:t>
            </a: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aaa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aah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aahed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mr-IN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</a:rPr>
              <a:t>…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370102.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zwitter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370103.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zwitterion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370104.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zwitterionic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87627" y="2038502"/>
            <a:ext cx="21633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trainW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16551" y="5756470"/>
            <a:ext cx="3852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more interpolation with uniform, the worse the model gets on the training set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822904" y="4701599"/>
            <a:ext cx="636548" cy="110557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BC9CC54-7403-4809-A59E-0E354B0C1AEF}"/>
              </a:ext>
            </a:extLst>
          </p:cNvPr>
          <p:cNvSpPr txBox="1">
            <a:spLocks/>
          </p:cNvSpPr>
          <p:nvPr/>
        </p:nvSpPr>
        <p:spPr>
          <a:xfrm>
            <a:off x="0" y="1133814"/>
            <a:ext cx="2044554" cy="553713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trainW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trainW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DA4AB93-7EE6-4302-B440-4855F668C650}"/>
              </a:ext>
            </a:extLst>
          </p:cNvPr>
          <p:cNvSpPr/>
          <p:nvPr/>
        </p:nvSpPr>
        <p:spPr>
          <a:xfrm>
            <a:off x="0" y="185122"/>
            <a:ext cx="7566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of individual n-gram models</a:t>
            </a:r>
            <a:endParaRPr lang="en-US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75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FCA90EB-68E6-4D51-B758-8991D57CFAE8}"/>
              </a:ext>
            </a:extLst>
          </p:cNvPr>
          <p:cNvSpPr txBox="1">
            <a:spLocks/>
          </p:cNvSpPr>
          <p:nvPr/>
        </p:nvSpPr>
        <p:spPr>
          <a:xfrm>
            <a:off x="310299" y="478247"/>
            <a:ext cx="10515600" cy="5304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3C344D83-2DEF-4407-BCDA-84E045C19093}"/>
              </a:ext>
            </a:extLst>
          </p:cNvPr>
          <p:cNvSpPr>
            <a:spLocks noGrp="1"/>
          </p:cNvSpPr>
          <p:nvPr/>
        </p:nvSpPr>
        <p:spPr>
          <a:xfrm>
            <a:off x="738808" y="136266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Language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source channel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 – Task 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Laplace smoothing as model interpolation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of individual n-gram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among several n-gram models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What: which models to interpolate?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How: how much to weigh each model during interpolation?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further: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state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language models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state of language models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737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5" t="6509" r="8986"/>
          <a:stretch/>
        </p:blipFill>
        <p:spPr>
          <a:xfrm>
            <a:off x="838200" y="2051444"/>
            <a:ext cx="5474044" cy="37994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10544" y="2420776"/>
            <a:ext cx="216333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1.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</a:rPr>
              <a:t>prologue</a:t>
            </a:r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2. &lt;END&gt;</a:t>
            </a: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3.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</a:rPr>
              <a:t>the</a:t>
            </a:r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4.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</a:rPr>
              <a:t>day</a:t>
            </a:r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5. was</a:t>
            </a:r>
          </a:p>
          <a:p>
            <a:r>
              <a:rPr lang="mr-IN" dirty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370102.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</a:rPr>
              <a:t>and</a:t>
            </a:r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370103.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</a:rPr>
              <a:t>bright</a:t>
            </a:r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370104. &lt;END&gt;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10544" y="2051444"/>
            <a:ext cx="21633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trainT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183292" y="2433355"/>
            <a:ext cx="216333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1. a</a:t>
            </a: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2.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</a:rPr>
              <a:t>aa</a:t>
            </a:r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3.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</a:rPr>
              <a:t>aaa</a:t>
            </a:r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4.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</a:rPr>
              <a:t>aah</a:t>
            </a:r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5.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</a:rPr>
              <a:t>aahed</a:t>
            </a:r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mr-IN" dirty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370102.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</a:rPr>
              <a:t>zwitterion</a:t>
            </a:r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370103.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</a:rPr>
              <a:t>zwitterionic</a:t>
            </a:r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370104. &lt;END&gt;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83292" y="2064023"/>
            <a:ext cx="21633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trainW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406199" y="5850911"/>
            <a:ext cx="368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P(</a:t>
            </a:r>
            <a:r>
              <a:rPr lang="en-US" dirty="0" err="1">
                <a:solidFill>
                  <a:srgbClr val="C00000"/>
                </a:solidFill>
              </a:rPr>
              <a:t>day|the</a:t>
            </a:r>
            <a:r>
              <a:rPr lang="en-US" dirty="0">
                <a:solidFill>
                  <a:srgbClr val="C00000"/>
                </a:solidFill>
              </a:rPr>
              <a:t>) = n(the day) / n(the) = 0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200400" y="5040103"/>
            <a:ext cx="374822" cy="8108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30819" y="2820823"/>
            <a:ext cx="3440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Interpolating with uniform model improves the model performance on the test set !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4043436" y="3757738"/>
            <a:ext cx="176309" cy="8938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575223" y="3757738"/>
            <a:ext cx="204297" cy="8913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168B8E4-2BAC-4EE7-83D4-CFF84143B5BF}"/>
              </a:ext>
            </a:extLst>
          </p:cNvPr>
          <p:cNvSpPr txBox="1">
            <a:spLocks/>
          </p:cNvSpPr>
          <p:nvPr/>
        </p:nvSpPr>
        <p:spPr>
          <a:xfrm>
            <a:off x="0" y="1047912"/>
            <a:ext cx="2044554" cy="553713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trainW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trainT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7270C83-5848-4E8C-91AE-22FF4A14DBAB}"/>
              </a:ext>
            </a:extLst>
          </p:cNvPr>
          <p:cNvSpPr/>
          <p:nvPr/>
        </p:nvSpPr>
        <p:spPr>
          <a:xfrm>
            <a:off x="0" y="185122"/>
            <a:ext cx="7566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of individual n-gram models</a:t>
            </a:r>
            <a:endParaRPr lang="en-US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928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5" r="46750"/>
          <a:stretch/>
        </p:blipFill>
        <p:spPr>
          <a:xfrm>
            <a:off x="254000" y="2233970"/>
            <a:ext cx="6492240" cy="38150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50013" y="5653640"/>
            <a:ext cx="3852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more interpolation with uniform, the worse the model is on the training set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056366" y="4598769"/>
            <a:ext cx="636548" cy="110557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10544" y="2420776"/>
            <a:ext cx="216333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1.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</a:rPr>
              <a:t>prologue</a:t>
            </a:r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2. &lt;END&gt;</a:t>
            </a: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3.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</a:rPr>
              <a:t>the</a:t>
            </a:r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4.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</a:rPr>
              <a:t>day</a:t>
            </a:r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5. was</a:t>
            </a:r>
          </a:p>
          <a:p>
            <a:r>
              <a:rPr lang="mr-IN" dirty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370102.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</a:rPr>
              <a:t>and</a:t>
            </a:r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370103.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</a:rPr>
              <a:t>bright</a:t>
            </a:r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370104. &lt;END&gt;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10544" y="2051444"/>
            <a:ext cx="21633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trainT</a:t>
            </a:r>
            <a:endParaRPr lang="en-US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C71A624-1785-47C8-90F3-F12B6FC62FCD}"/>
              </a:ext>
            </a:extLst>
          </p:cNvPr>
          <p:cNvSpPr txBox="1">
            <a:spLocks/>
          </p:cNvSpPr>
          <p:nvPr/>
        </p:nvSpPr>
        <p:spPr>
          <a:xfrm>
            <a:off x="0" y="1150941"/>
            <a:ext cx="2044554" cy="553713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trainT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0A66C16-FB78-4578-BB91-FA04FD5F0761}"/>
              </a:ext>
            </a:extLst>
          </p:cNvPr>
          <p:cNvSpPr/>
          <p:nvPr/>
        </p:nvSpPr>
        <p:spPr>
          <a:xfrm>
            <a:off x="0" y="185122"/>
            <a:ext cx="7566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of individual n-gram models</a:t>
            </a:r>
            <a:endParaRPr lang="en-US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639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0" t="6125" r="7999"/>
          <a:stretch/>
        </p:blipFill>
        <p:spPr>
          <a:xfrm>
            <a:off x="685800" y="1818640"/>
            <a:ext cx="5638800" cy="38150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3719" y="5515631"/>
            <a:ext cx="116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aaa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0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407920" y="4704823"/>
            <a:ext cx="374822" cy="8108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688" y="5515631"/>
            <a:ext cx="322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aaa|aa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n(aa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aaa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/ n(aa) = 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58144" y="1983896"/>
            <a:ext cx="216333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prologue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&lt;END&gt;</a:t>
            </a: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was</a:t>
            </a:r>
          </a:p>
          <a:p>
            <a:r>
              <a:rPr lang="mr-IN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</a:rPr>
              <a:t>…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370102.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370103.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bright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370104. &lt;END&gt;</a:t>
            </a:r>
            <a:endParaRPr lang="en-US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58144" y="1614564"/>
            <a:ext cx="21633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30892" y="1996475"/>
            <a:ext cx="216333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</a:t>
            </a: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aaa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aah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aahed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mr-IN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</a:rPr>
              <a:t>…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370102.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zwitterion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370103.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zwitterionic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370104. &lt;END&gt;</a:t>
            </a:r>
            <a:endParaRPr lang="en-US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30892" y="1627143"/>
            <a:ext cx="21633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trainW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487936" y="4704823"/>
            <a:ext cx="1098" cy="8108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93081" y="5988717"/>
            <a:ext cx="5247640" cy="55399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Choice of dataset matters a lot!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07920" y="2394663"/>
            <a:ext cx="3440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Interpolating with uniform model improves the model performance on the test set !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782742" y="3303736"/>
            <a:ext cx="234159" cy="8677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255443" y="3303736"/>
            <a:ext cx="223173" cy="8493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785206" y="5783259"/>
            <a:ext cx="62137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“Statistical models are likely to be useless as predictors if the training sets and the test sets are as different as Shakespeare and The Wall Street Journal” </a:t>
            </a:r>
            <a:r>
              <a:rPr lang="mr-IN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</a:rPr>
              <a:t>–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Jurafsky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Martin (2019)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4C5EB099-6AB9-4B26-9600-BC0ADCBAF5C8}"/>
              </a:ext>
            </a:extLst>
          </p:cNvPr>
          <p:cNvSpPr txBox="1">
            <a:spLocks/>
          </p:cNvSpPr>
          <p:nvPr/>
        </p:nvSpPr>
        <p:spPr>
          <a:xfrm>
            <a:off x="0" y="1174507"/>
            <a:ext cx="2044554" cy="553713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trainW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53D3259C-EDB9-4F1C-BFC2-E32CBB5A11A9}"/>
              </a:ext>
            </a:extLst>
          </p:cNvPr>
          <p:cNvSpPr/>
          <p:nvPr/>
        </p:nvSpPr>
        <p:spPr>
          <a:xfrm>
            <a:off x="0" y="185122"/>
            <a:ext cx="7566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of individual n-gram models</a:t>
            </a:r>
            <a:endParaRPr lang="en-US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160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r="46500"/>
          <a:stretch/>
        </p:blipFill>
        <p:spPr>
          <a:xfrm>
            <a:off x="0" y="1966781"/>
            <a:ext cx="6522720" cy="37703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97159" y="5737093"/>
            <a:ext cx="2866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Bigram model is slightly better than unigram model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387600" y="3678663"/>
            <a:ext cx="455242" cy="20584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10544" y="2420776"/>
            <a:ext cx="216333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prologue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&lt;END&gt;</a:t>
            </a: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night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was</a:t>
            </a:r>
          </a:p>
          <a:p>
            <a:r>
              <a:rPr lang="mr-IN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</a:rPr>
              <a:t>…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370102.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370103.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370104. &lt;END&gt;</a:t>
            </a:r>
            <a:endParaRPr lang="en-US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10544" y="2051444"/>
            <a:ext cx="21633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72144" y="2420776"/>
            <a:ext cx="216333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prologue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&lt;END&gt;</a:t>
            </a: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was</a:t>
            </a:r>
          </a:p>
          <a:p>
            <a:r>
              <a:rPr lang="mr-IN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</a:rPr>
              <a:t>…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370102.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370103. </a:t>
            </a:r>
            <a:r>
              <a:rPr lang="nl-NL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bright</a:t>
            </a:r>
            <a:endParaRPr lang="nl-NL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370104. &lt;END&gt;</a:t>
            </a:r>
            <a:endParaRPr lang="en-US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72144" y="2051444"/>
            <a:ext cx="21633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3EB1C85-EFF6-4595-A6FD-E0BEB89916B3}"/>
              </a:ext>
            </a:extLst>
          </p:cNvPr>
          <p:cNvSpPr txBox="1">
            <a:spLocks/>
          </p:cNvSpPr>
          <p:nvPr/>
        </p:nvSpPr>
        <p:spPr>
          <a:xfrm>
            <a:off x="0" y="1120907"/>
            <a:ext cx="2044554" cy="553713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test1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87685B6-AC17-4F14-AAFE-259BB180B7C5}"/>
              </a:ext>
            </a:extLst>
          </p:cNvPr>
          <p:cNvSpPr/>
          <p:nvPr/>
        </p:nvSpPr>
        <p:spPr>
          <a:xfrm>
            <a:off x="0" y="185122"/>
            <a:ext cx="7566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of individual n-gram models</a:t>
            </a:r>
            <a:endParaRPr lang="en-US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732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r="46500"/>
          <a:stretch/>
        </p:blipFill>
        <p:spPr>
          <a:xfrm>
            <a:off x="0" y="1966781"/>
            <a:ext cx="6522720" cy="37703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97159" y="5737093"/>
            <a:ext cx="2866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Bigram model is slightly better than unigram model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387600" y="3678663"/>
            <a:ext cx="455242" cy="20584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783" y="1966781"/>
            <a:ext cx="1380490" cy="26254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44385" y="1972682"/>
            <a:ext cx="23727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yarwyck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0.000003</a:t>
            </a:r>
          </a:p>
          <a:p>
            <a:r>
              <a:rPr lang="nb-NO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nb-NO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yarwyck|othell</a:t>
            </a:r>
            <a:r>
              <a:rPr lang="nb-NO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43148" y="4592253"/>
            <a:ext cx="1635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Yarwyck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5630F251-F410-4206-B044-84495C260665}"/>
              </a:ext>
            </a:extLst>
          </p:cNvPr>
          <p:cNvSpPr txBox="1">
            <a:spLocks/>
          </p:cNvSpPr>
          <p:nvPr/>
        </p:nvSpPr>
        <p:spPr>
          <a:xfrm>
            <a:off x="0" y="1120907"/>
            <a:ext cx="2044554" cy="553713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test1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1D91416-97E5-430F-AB90-33EF9E38D465}"/>
              </a:ext>
            </a:extLst>
          </p:cNvPr>
          <p:cNvSpPr/>
          <p:nvPr/>
        </p:nvSpPr>
        <p:spPr>
          <a:xfrm>
            <a:off x="0" y="185122"/>
            <a:ext cx="7566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of individual n-gram models</a:t>
            </a:r>
            <a:endParaRPr lang="en-US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58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r="46500"/>
          <a:stretch/>
        </p:blipFill>
        <p:spPr>
          <a:xfrm>
            <a:off x="0" y="1966781"/>
            <a:ext cx="6522720" cy="37703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21159" y="5879333"/>
            <a:ext cx="2866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ngram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models perform terribly!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72881" y="4144068"/>
            <a:ext cx="191710" cy="17352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15505" y="2082682"/>
            <a:ext cx="52139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new trigrams, 4-gram, 5-gram in test1 that have never appeared in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trainT</a:t>
            </a:r>
            <a:endParaRPr lang="en-US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P(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ngram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0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u="sng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 of 370104 tokens in test1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4788 new unigrams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113861 new bigram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246254 new trigrams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299264 new 4-grams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310940 new 5-grams</a:t>
            </a:r>
            <a:endParaRPr lang="is-IS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769360" y="4467234"/>
            <a:ext cx="373338" cy="14120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956029" y="4512231"/>
            <a:ext cx="847381" cy="13671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22720" y="5460094"/>
            <a:ext cx="5247640" cy="101566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!= better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(especially when data is small)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7F2CEF91-9804-4A17-B335-FC9BADFDC432}"/>
              </a:ext>
            </a:extLst>
          </p:cNvPr>
          <p:cNvSpPr txBox="1">
            <a:spLocks/>
          </p:cNvSpPr>
          <p:nvPr/>
        </p:nvSpPr>
        <p:spPr>
          <a:xfrm>
            <a:off x="0" y="945700"/>
            <a:ext cx="2044554" cy="553713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test1</a:t>
            </a:r>
          </a:p>
        </p:txBody>
      </p:sp>
    </p:spTree>
    <p:extLst>
      <p:ext uri="{BB962C8B-B14F-4D97-AF65-F5344CB8AC3E}">
        <p14:creationId xmlns:p14="http://schemas.microsoft.com/office/powerpoint/2010/main" val="1436959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r="6876"/>
          <a:stretch/>
        </p:blipFill>
        <p:spPr>
          <a:xfrm>
            <a:off x="0" y="1966781"/>
            <a:ext cx="11353800" cy="37703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88439" y="6092693"/>
            <a:ext cx="5254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on test2 is slightly worse than on test1 (for same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ngram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interpolation with uniform)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814001" y="4550468"/>
            <a:ext cx="662239" cy="1462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869680" y="4629975"/>
            <a:ext cx="1473200" cy="1462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771E00FC-525F-47CC-8CF9-674A8CFBBFEC}"/>
              </a:ext>
            </a:extLst>
          </p:cNvPr>
          <p:cNvSpPr txBox="1">
            <a:spLocks/>
          </p:cNvSpPr>
          <p:nvPr/>
        </p:nvSpPr>
        <p:spPr>
          <a:xfrm>
            <a:off x="0" y="1057468"/>
            <a:ext cx="2044554" cy="553713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test2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23EC958-6381-4FC6-B864-27D802BE1625}"/>
              </a:ext>
            </a:extLst>
          </p:cNvPr>
          <p:cNvSpPr/>
          <p:nvPr/>
        </p:nvSpPr>
        <p:spPr>
          <a:xfrm>
            <a:off x="0" y="185122"/>
            <a:ext cx="7566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of individual n-gram models</a:t>
            </a:r>
            <a:endParaRPr lang="en-US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409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69897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model worse on test2 than test1 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1141413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Ngram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distribution different effect: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test2 has different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distribution 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train1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6840"/>
            <a:ext cx="12192000" cy="406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4DFFD2-15C0-4A2C-9870-878BCDAA0A22}"/>
              </a:ext>
            </a:extLst>
          </p:cNvPr>
          <p:cNvSpPr/>
          <p:nvPr/>
        </p:nvSpPr>
        <p:spPr>
          <a:xfrm>
            <a:off x="0" y="185122"/>
            <a:ext cx="7566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of individual n-gram models</a:t>
            </a:r>
            <a:endParaRPr lang="en-US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820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2217" y="803592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model worse on test2 than test1 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570480" y="3560128"/>
          <a:ext cx="6385560" cy="249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29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763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</a:t>
                      </a:r>
                      <a:r>
                        <a:rPr lang="en-US" b="1" baseline="0" dirty="0"/>
                        <a:t> </a:t>
                      </a:r>
                      <a:r>
                        <a:rPr lang="en-US" b="1" baseline="0" dirty="0" err="1"/>
                        <a:t>ngram</a:t>
                      </a:r>
                      <a:r>
                        <a:rPr lang="en-US" b="1" baseline="0" dirty="0"/>
                        <a:t/>
                      </a:r>
                      <a:br>
                        <a:rPr lang="en-US" b="1" baseline="0" dirty="0"/>
                      </a:br>
                      <a:r>
                        <a:rPr lang="en-US" b="1" baseline="0" dirty="0"/>
                        <a:t>(</a:t>
                      </a:r>
                      <a:r>
                        <a:rPr lang="en-US" b="1" baseline="0" dirty="0" err="1"/>
                        <a:t>ouf</a:t>
                      </a:r>
                      <a:r>
                        <a:rPr lang="en-US" b="1" baseline="0" dirty="0"/>
                        <a:t> of 370104 </a:t>
                      </a:r>
                      <a:r>
                        <a:rPr lang="en-US" b="1" baseline="0" dirty="0" err="1"/>
                        <a:t>ngrams</a:t>
                      </a:r>
                      <a:r>
                        <a:rPr lang="en-US" b="1" baseline="0" dirty="0"/>
                        <a:t>)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4788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9331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Bigram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113861 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163999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Trigram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246254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285432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4-gram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299264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326694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5-gram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310940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333143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1" name="Content Placeholder 3"/>
          <p:cNvSpPr txBox="1">
            <a:spLocks/>
          </p:cNvSpPr>
          <p:nvPr/>
        </p:nvSpPr>
        <p:spPr>
          <a:xfrm>
            <a:off x="838200" y="1825625"/>
            <a:ext cx="10515600" cy="1141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ngram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effect: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test2 has much more new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ngrams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train1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349CAE7-1F3D-45E1-8911-C89238F98051}"/>
              </a:ext>
            </a:extLst>
          </p:cNvPr>
          <p:cNvSpPr/>
          <p:nvPr/>
        </p:nvSpPr>
        <p:spPr>
          <a:xfrm>
            <a:off x="0" y="185122"/>
            <a:ext cx="7566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of individual n-gram models</a:t>
            </a:r>
            <a:endParaRPr lang="en-US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937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13" y="1580321"/>
            <a:ext cx="4470400" cy="4102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6634" y="64853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model worse on test2 than test1 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15465" y="5788486"/>
            <a:ext cx="8561070" cy="55399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training sets that are similar to your NLP task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1592" y="1716529"/>
            <a:ext cx="2236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Ngram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distribution difference effect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dominates for lower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ngram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5312" y="4275579"/>
            <a:ext cx="2236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ngram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effect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dominates for higher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ngram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283694" y="4395510"/>
            <a:ext cx="1101618" cy="1312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980193" y="1999367"/>
            <a:ext cx="1357101" cy="2148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74E9D66-4271-44D1-98E8-49432FFE785B}"/>
              </a:ext>
            </a:extLst>
          </p:cNvPr>
          <p:cNvSpPr/>
          <p:nvPr/>
        </p:nvSpPr>
        <p:spPr>
          <a:xfrm>
            <a:off x="0" y="185122"/>
            <a:ext cx="7566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of individual n-gram models</a:t>
            </a:r>
            <a:endParaRPr lang="en-US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96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602C3B-BB2A-4957-A3D5-F04439EF45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5220" y="4182912"/>
            <a:ext cx="2767802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Consistent to the training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4B4F2435-5AF7-492B-BCC2-6F2F8C9966F2}"/>
              </a:ext>
            </a:extLst>
          </p:cNvPr>
          <p:cNvSpPr txBox="1">
            <a:spLocks/>
          </p:cNvSpPr>
          <p:nvPr/>
        </p:nvSpPr>
        <p:spPr>
          <a:xfrm>
            <a:off x="310299" y="478247"/>
            <a:ext cx="10515600" cy="5304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D0E3A01-D9DD-4131-BC88-17EECEC9585E}"/>
              </a:ext>
            </a:extLst>
          </p:cNvPr>
          <p:cNvSpPr txBox="1"/>
          <p:nvPr/>
        </p:nvSpPr>
        <p:spPr>
          <a:xfrm>
            <a:off x="3698660" y="5914501"/>
            <a:ext cx="638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of dataset was be under word-processing.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81C23009-6965-4848-A405-06C2F1275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442553"/>
              </p:ext>
            </p:extLst>
          </p:nvPr>
        </p:nvGraphicFramePr>
        <p:xfrm>
          <a:off x="1084270" y="2310850"/>
          <a:ext cx="2562940" cy="1689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2940">
                  <a:extLst>
                    <a:ext uri="{9D8B030D-6E8A-4147-A177-3AD203B41FA5}">
                      <a16:colId xmlns:a16="http://schemas.microsoft.com/office/drawing/2014/main" xmlns="" val="3754285455"/>
                    </a:ext>
                  </a:extLst>
                </a:gridCol>
              </a:tblGrid>
              <a:tr h="33793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53808571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13316099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aaa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40203865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aah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11305001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aahed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0617278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C84713F-D0EA-457F-AC00-EE9FE5703A38}"/>
              </a:ext>
            </a:extLst>
          </p:cNvPr>
          <p:cNvSpPr/>
          <p:nvPr/>
        </p:nvSpPr>
        <p:spPr>
          <a:xfrm>
            <a:off x="878107" y="1108882"/>
            <a:ext cx="31016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Word Alphas: contains only [[:alpha:]] words (words that only have letters, no numbers or symbols)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1658003-5E90-495F-BDAD-E136B9398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70" y="2294288"/>
            <a:ext cx="1145904" cy="17575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075E0DE-4B2D-4B4A-AD98-247C17128957}"/>
              </a:ext>
            </a:extLst>
          </p:cNvPr>
          <p:cNvSpPr/>
          <p:nvPr/>
        </p:nvSpPr>
        <p:spPr>
          <a:xfrm>
            <a:off x="4568026" y="1131766"/>
            <a:ext cx="21013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Storm of Swords by George R.R. Martin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A45CAED-B070-4999-9915-CADC2ED68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488" y="2294288"/>
            <a:ext cx="1138955" cy="17471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B899BC6-B751-44CE-8125-5BB1A09211E3}"/>
              </a:ext>
            </a:extLst>
          </p:cNvPr>
          <p:cNvSpPr/>
          <p:nvPr/>
        </p:nvSpPr>
        <p:spPr>
          <a:xfrm>
            <a:off x="6844807" y="1108882"/>
            <a:ext cx="21013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Dance of Dragons by George R.R. Martin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580AEF4-26EC-4407-BD78-9F077F735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4189" y="2294288"/>
            <a:ext cx="1170297" cy="17767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69B9250-0859-4764-9793-7053B29AD514}"/>
              </a:ext>
            </a:extLst>
          </p:cNvPr>
          <p:cNvSpPr/>
          <p:nvPr/>
        </p:nvSpPr>
        <p:spPr>
          <a:xfrm>
            <a:off x="9275158" y="1108882"/>
            <a:ext cx="2248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Gone With the Wind by Margaret Mitchell 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xmlns="" id="{A84C98B2-8FF8-45F6-8A75-A93FCCF6B722}"/>
              </a:ext>
            </a:extLst>
          </p:cNvPr>
          <p:cNvSpPr/>
          <p:nvPr/>
        </p:nvSpPr>
        <p:spPr>
          <a:xfrm rot="16200000">
            <a:off x="6521359" y="3114766"/>
            <a:ext cx="638334" cy="2383302"/>
          </a:xfrm>
          <a:prstGeom prst="leftBrace">
            <a:avLst>
              <a:gd name="adj1" fmla="val 8333"/>
              <a:gd name="adj2" fmla="val 504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82314AD-94C4-4AE2-AEBA-238B73984DA3}"/>
              </a:ext>
            </a:extLst>
          </p:cNvPr>
          <p:cNvSpPr/>
          <p:nvPr/>
        </p:nvSpPr>
        <p:spPr>
          <a:xfrm>
            <a:off x="9814189" y="4247714"/>
            <a:ext cx="148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</a:t>
            </a:r>
            <a:endParaRPr lang="en-US" dirty="0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xmlns="" id="{AD903DD5-FE1C-4E2E-85C7-A08F5C1D9651}"/>
              </a:ext>
            </a:extLst>
          </p:cNvPr>
          <p:cNvSpPr/>
          <p:nvPr/>
        </p:nvSpPr>
        <p:spPr>
          <a:xfrm rot="16200000">
            <a:off x="3548899" y="2698073"/>
            <a:ext cx="638334" cy="3274308"/>
          </a:xfrm>
          <a:prstGeom prst="leftBrace">
            <a:avLst>
              <a:gd name="adj1" fmla="val 8333"/>
              <a:gd name="adj2" fmla="val 504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xmlns="" id="{70BFF433-F218-4543-956F-B0A72238AB9F}"/>
              </a:ext>
            </a:extLst>
          </p:cNvPr>
          <p:cNvSpPr txBox="1">
            <a:spLocks/>
          </p:cNvSpPr>
          <p:nvPr/>
        </p:nvSpPr>
        <p:spPr>
          <a:xfrm>
            <a:off x="2450491" y="4174908"/>
            <a:ext cx="276780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28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1304" y="741115"/>
            <a:ext cx="11109960" cy="1325563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most cases, interpolating with the uniform model improves the model performance on test set 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r="6876"/>
          <a:stretch/>
        </p:blipFill>
        <p:spPr>
          <a:xfrm>
            <a:off x="1654220" y="4229765"/>
            <a:ext cx="7338628" cy="24369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5" r="6500"/>
          <a:stretch/>
        </p:blipFill>
        <p:spPr>
          <a:xfrm>
            <a:off x="1725990" y="1690688"/>
            <a:ext cx="7266858" cy="2432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64ECB3A-5270-4451-B6C6-98CDDE11E637}"/>
              </a:ext>
            </a:extLst>
          </p:cNvPr>
          <p:cNvSpPr/>
          <p:nvPr/>
        </p:nvSpPr>
        <p:spPr>
          <a:xfrm>
            <a:off x="0" y="185122"/>
            <a:ext cx="7566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of individual n-gram models</a:t>
            </a:r>
            <a:endParaRPr lang="en-US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629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40" y="1460778"/>
            <a:ext cx="4699000" cy="527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48030" y="607614"/>
            <a:ext cx="1090676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interpolate: which models to include?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4219" y="4035068"/>
            <a:ext cx="343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n-gram models do not help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581559" y="3447701"/>
            <a:ext cx="1481521" cy="17004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740660" y="3313835"/>
            <a:ext cx="2032702" cy="18343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2999" y="5124938"/>
            <a:ext cx="2236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Unigram and </a:t>
            </a:r>
            <a:r>
              <a: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bigram models help</a:t>
            </a: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201410" y="3372672"/>
            <a:ext cx="1956016" cy="6623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491128" y="3343740"/>
            <a:ext cx="2403192" cy="6913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934941" y="3394540"/>
            <a:ext cx="1407044" cy="6405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68B24E-78C1-4383-835B-BC1077BB9D6C}"/>
              </a:ext>
            </a:extLst>
          </p:cNvPr>
          <p:cNvSpPr/>
          <p:nvPr/>
        </p:nvSpPr>
        <p:spPr>
          <a:xfrm>
            <a:off x="0" y="185122"/>
            <a:ext cx="7866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among several n-gram models</a:t>
            </a:r>
          </a:p>
        </p:txBody>
      </p:sp>
    </p:spTree>
    <p:extLst>
      <p:ext uri="{BB962C8B-B14F-4D97-AF65-F5344CB8AC3E}">
        <p14:creationId xmlns:p14="http://schemas.microsoft.com/office/powerpoint/2010/main" val="440405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5037" y="1285873"/>
            <a:ext cx="1090676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interpolate: how to weight model contributions?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197" y="5558230"/>
            <a:ext cx="2743200" cy="279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197" y="4638035"/>
            <a:ext cx="8991600" cy="6477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8677" y="2859221"/>
            <a:ext cx="200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weighting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8677" y="3815869"/>
            <a:ext cx="200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>
                <a:latin typeface="Times New Roman" panose="02020603050405020304" pitchFamily="18" charset="0"/>
                <a:cs typeface="Times New Roman" panose="02020603050405020304" pitchFamily="18" charset="0"/>
              </a:rPr>
              <a:t>Custom weighting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77" y="4770454"/>
            <a:ext cx="200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197" y="3777461"/>
            <a:ext cx="8877300" cy="393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197" y="2757385"/>
            <a:ext cx="8559800" cy="533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A373C0C-1A9E-4D01-A46A-9F2D63482C7F}"/>
              </a:ext>
            </a:extLst>
          </p:cNvPr>
          <p:cNvSpPr/>
          <p:nvPr/>
        </p:nvSpPr>
        <p:spPr>
          <a:xfrm>
            <a:off x="0" y="185122"/>
            <a:ext cx="7866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among several n-gram models</a:t>
            </a:r>
          </a:p>
        </p:txBody>
      </p:sp>
    </p:spTree>
    <p:extLst>
      <p:ext uri="{BB962C8B-B14F-4D97-AF65-F5344CB8AC3E}">
        <p14:creationId xmlns:p14="http://schemas.microsoft.com/office/powerpoint/2010/main" val="1382106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18931" y="87410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interpolate: how to weight model contributions?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80" y="3102346"/>
            <a:ext cx="6515100" cy="2656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020" y="2199667"/>
            <a:ext cx="8877300" cy="3937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52240" y="5080000"/>
            <a:ext cx="3210560" cy="609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90420" y="5759096"/>
            <a:ext cx="514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Phuc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2019 “Gaussian Mixture Model”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7A85BC4-0967-45E5-80C3-5412CCDCCA52}"/>
              </a:ext>
            </a:extLst>
          </p:cNvPr>
          <p:cNvSpPr/>
          <p:nvPr/>
        </p:nvSpPr>
        <p:spPr>
          <a:xfrm>
            <a:off x="0" y="185122"/>
            <a:ext cx="7866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among several n-gram models</a:t>
            </a:r>
          </a:p>
        </p:txBody>
      </p:sp>
    </p:spTree>
    <p:extLst>
      <p:ext uri="{BB962C8B-B14F-4D97-AF65-F5344CB8AC3E}">
        <p14:creationId xmlns:p14="http://schemas.microsoft.com/office/powerpoint/2010/main" val="140349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40635" y="57686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maximize objective function?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720" y="2276164"/>
            <a:ext cx="2743200" cy="27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720" y="1496045"/>
            <a:ext cx="8991600" cy="647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1628464"/>
            <a:ext cx="200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762596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Approaches: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333199"/>
            <a:ext cx="4218940" cy="30656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257300" y="6398865"/>
            <a:ext cx="3924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 2019 “Expectation Maximization”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6E10A6C-93F9-4150-BD06-7955C177A8D8}"/>
              </a:ext>
            </a:extLst>
          </p:cNvPr>
          <p:cNvSpPr/>
          <p:nvPr/>
        </p:nvSpPr>
        <p:spPr>
          <a:xfrm>
            <a:off x="0" y="185122"/>
            <a:ext cx="7866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among several n-gram models</a:t>
            </a:r>
          </a:p>
        </p:txBody>
      </p:sp>
    </p:spTree>
    <p:extLst>
      <p:ext uri="{BB962C8B-B14F-4D97-AF65-F5344CB8AC3E}">
        <p14:creationId xmlns:p14="http://schemas.microsoft.com/office/powerpoint/2010/main" val="116992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0087" y="76946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EM work?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4879"/>
            <a:ext cx="5029200" cy="4279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00" y="2169160"/>
            <a:ext cx="3683000" cy="69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00" y="3015932"/>
            <a:ext cx="1066800" cy="330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BAB35F3-A542-42D1-B94D-771954969257}"/>
              </a:ext>
            </a:extLst>
          </p:cNvPr>
          <p:cNvSpPr/>
          <p:nvPr/>
        </p:nvSpPr>
        <p:spPr>
          <a:xfrm>
            <a:off x="0" y="185122"/>
            <a:ext cx="7866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among several n-gram models</a:t>
            </a:r>
          </a:p>
        </p:txBody>
      </p:sp>
    </p:spTree>
    <p:extLst>
      <p:ext uri="{BB962C8B-B14F-4D97-AF65-F5344CB8AC3E}">
        <p14:creationId xmlns:p14="http://schemas.microsoft.com/office/powerpoint/2010/main" val="2063897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41244" y="643354"/>
            <a:ext cx="1090676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Expectation (E-step)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506022"/>
            <a:ext cx="679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a lower bound to objective function at some point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2480"/>
            <a:ext cx="3543300" cy="452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5D2E382-A4DC-4943-9127-7B966E878D1A}"/>
              </a:ext>
            </a:extLst>
          </p:cNvPr>
          <p:cNvSpPr/>
          <p:nvPr/>
        </p:nvSpPr>
        <p:spPr>
          <a:xfrm>
            <a:off x="0" y="185122"/>
            <a:ext cx="7866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among several n-gram models</a:t>
            </a:r>
          </a:p>
        </p:txBody>
      </p:sp>
    </p:spTree>
    <p:extLst>
      <p:ext uri="{BB962C8B-B14F-4D97-AF65-F5344CB8AC3E}">
        <p14:creationId xmlns:p14="http://schemas.microsoft.com/office/powerpoint/2010/main" val="8842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2480"/>
            <a:ext cx="3543300" cy="452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47040" y="643354"/>
            <a:ext cx="1090676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Expectation (M-step)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506022"/>
            <a:ext cx="679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Maximize the lower bound of the objective 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2D2CF29-F119-4391-82C3-710C1710CE28}"/>
              </a:ext>
            </a:extLst>
          </p:cNvPr>
          <p:cNvSpPr/>
          <p:nvPr/>
        </p:nvSpPr>
        <p:spPr>
          <a:xfrm>
            <a:off x="0" y="185122"/>
            <a:ext cx="7866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among several n-gram models</a:t>
            </a:r>
          </a:p>
        </p:txBody>
      </p:sp>
    </p:spTree>
    <p:extLst>
      <p:ext uri="{BB962C8B-B14F-4D97-AF65-F5344CB8AC3E}">
        <p14:creationId xmlns:p14="http://schemas.microsoft.com/office/powerpoint/2010/main" val="1926334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2480"/>
            <a:ext cx="3543300" cy="452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89722" y="852142"/>
            <a:ext cx="113538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Repeat E-step &amp; M-step until convergence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F82BE5A-0D02-4FAB-B9D6-484DF22BD5FD}"/>
              </a:ext>
            </a:extLst>
          </p:cNvPr>
          <p:cNvSpPr/>
          <p:nvPr/>
        </p:nvSpPr>
        <p:spPr>
          <a:xfrm>
            <a:off x="0" y="185122"/>
            <a:ext cx="7866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among several n-gram models</a:t>
            </a:r>
          </a:p>
        </p:txBody>
      </p:sp>
    </p:spTree>
    <p:extLst>
      <p:ext uri="{BB962C8B-B14F-4D97-AF65-F5344CB8AC3E}">
        <p14:creationId xmlns:p14="http://schemas.microsoft.com/office/powerpoint/2010/main" val="34206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28869" y="77263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 EM algorithm</a:t>
            </a:r>
          </a:p>
        </p:txBody>
      </p:sp>
      <p:pic>
        <p:nvPicPr>
          <p:cNvPr id="5" name="EM_actual_dat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869" y="1882154"/>
            <a:ext cx="4572000" cy="4572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72D77FC-4EA9-4EA8-8A3F-F59342354602}"/>
              </a:ext>
            </a:extLst>
          </p:cNvPr>
          <p:cNvSpPr/>
          <p:nvPr/>
        </p:nvSpPr>
        <p:spPr>
          <a:xfrm>
            <a:off x="0" y="185122"/>
            <a:ext cx="7866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among several n-gram models</a:t>
            </a:r>
          </a:p>
        </p:txBody>
      </p:sp>
    </p:spTree>
    <p:extLst>
      <p:ext uri="{BB962C8B-B14F-4D97-AF65-F5344CB8AC3E}">
        <p14:creationId xmlns:p14="http://schemas.microsoft.com/office/powerpoint/2010/main" val="189650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8C6A8E1-0040-4835-BD7B-077B462A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346" y="233703"/>
            <a:ext cx="10515600" cy="530421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source-channel model: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C5B22F2-5A71-48A5-A591-2C8F31CC9157}"/>
              </a:ext>
            </a:extLst>
          </p:cNvPr>
          <p:cNvSpPr/>
          <p:nvPr/>
        </p:nvSpPr>
        <p:spPr>
          <a:xfrm>
            <a:off x="373081" y="3494466"/>
            <a:ext cx="98918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do it as: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s∗ = argmax(P(s)|A)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B905768D-EFA9-4BEC-8443-0D69CDA89209}"/>
              </a:ext>
            </a:extLst>
          </p:cNvPr>
          <p:cNvGrpSpPr/>
          <p:nvPr/>
        </p:nvGrpSpPr>
        <p:grpSpPr>
          <a:xfrm>
            <a:off x="3591440" y="1780394"/>
            <a:ext cx="5936974" cy="1463470"/>
            <a:chOff x="4035287" y="1840157"/>
            <a:chExt cx="5936974" cy="1463470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xmlns="" id="{F8DDFBA5-84A8-45C1-BD9D-2584081F681B}"/>
                </a:ext>
              </a:extLst>
            </p:cNvPr>
            <p:cNvSpPr/>
            <p:nvPr/>
          </p:nvSpPr>
          <p:spPr>
            <a:xfrm rot="10800000">
              <a:off x="5633301" y="3009611"/>
              <a:ext cx="2941162" cy="260923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756B5963-8F4E-4061-B0C7-631218273499}"/>
                </a:ext>
              </a:extLst>
            </p:cNvPr>
            <p:cNvGrpSpPr/>
            <p:nvPr/>
          </p:nvGrpSpPr>
          <p:grpSpPr>
            <a:xfrm>
              <a:off x="4035287" y="1840157"/>
              <a:ext cx="5936974" cy="1069116"/>
              <a:chOff x="4035287" y="1840157"/>
              <a:chExt cx="5936974" cy="106911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xmlns="" id="{5C66FC18-9EDE-4C03-ABC1-AF446D70C2BB}"/>
                  </a:ext>
                </a:extLst>
              </p:cNvPr>
              <p:cNvGrpSpPr/>
              <p:nvPr/>
            </p:nvGrpSpPr>
            <p:grpSpPr>
              <a:xfrm>
                <a:off x="4035287" y="2194819"/>
                <a:ext cx="5936974" cy="714454"/>
                <a:chOff x="4035287" y="2194819"/>
                <a:chExt cx="5936974" cy="714454"/>
              </a:xfrm>
            </p:grpSpPr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xmlns="" id="{26ACD347-A58C-47D1-A9A4-A3EF758A660D}"/>
                    </a:ext>
                  </a:extLst>
                </p:cNvPr>
                <p:cNvSpPr/>
                <p:nvPr/>
              </p:nvSpPr>
              <p:spPr>
                <a:xfrm>
                  <a:off x="4035287" y="2194820"/>
                  <a:ext cx="1888435" cy="69467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Correct word </a:t>
                  </a:r>
                </a:p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(Hello)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xmlns="" id="{BAB4248E-67DF-4027-84D0-BA3A31276255}"/>
                    </a:ext>
                  </a:extLst>
                </p:cNvPr>
                <p:cNvSpPr/>
                <p:nvPr/>
              </p:nvSpPr>
              <p:spPr>
                <a:xfrm>
                  <a:off x="6281530" y="2214602"/>
                  <a:ext cx="1369893" cy="69467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/>
                    <a:t>Noisy Channel</a:t>
                  </a:r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xmlns="" id="{44C478F0-DB25-4AC4-982C-5A0E71C2B76D}"/>
                    </a:ext>
                  </a:extLst>
                </p:cNvPr>
                <p:cNvSpPr/>
                <p:nvPr/>
              </p:nvSpPr>
              <p:spPr>
                <a:xfrm>
                  <a:off x="8083826" y="2194819"/>
                  <a:ext cx="1888435" cy="69467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Wrong word</a:t>
                  </a:r>
                </a:p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(</a:t>
                  </a:r>
                  <a:r>
                    <a:rPr lang="en-US" dirty="0" err="1">
                      <a:solidFill>
                        <a:schemeClr val="tx1"/>
                      </a:solidFill>
                    </a:rPr>
                    <a:t>Helo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)</a:t>
                  </a:r>
                </a:p>
              </p:txBody>
            </p:sp>
            <p:sp>
              <p:nvSpPr>
                <p:cNvPr id="40" name="Arrow: Right 39">
                  <a:extLst>
                    <a:ext uri="{FF2B5EF4-FFF2-40B4-BE49-F238E27FC236}">
                      <a16:creationId xmlns:a16="http://schemas.microsoft.com/office/drawing/2014/main" xmlns="" id="{4F9EA958-7D9A-4B01-A9E9-2D8F1F4D4072}"/>
                    </a:ext>
                  </a:extLst>
                </p:cNvPr>
                <p:cNvSpPr/>
                <p:nvPr/>
              </p:nvSpPr>
              <p:spPr>
                <a:xfrm>
                  <a:off x="5936972" y="2474263"/>
                  <a:ext cx="344558" cy="175954"/>
                </a:xfrm>
                <a:prstGeom prst="rightArrow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Arrow: Right 40">
                  <a:extLst>
                    <a:ext uri="{FF2B5EF4-FFF2-40B4-BE49-F238E27FC236}">
                      <a16:creationId xmlns:a16="http://schemas.microsoft.com/office/drawing/2014/main" xmlns="" id="{7D3DB5BB-6D62-4B01-98BB-6F32CD66D921}"/>
                    </a:ext>
                  </a:extLst>
                </p:cNvPr>
                <p:cNvSpPr/>
                <p:nvPr/>
              </p:nvSpPr>
              <p:spPr>
                <a:xfrm>
                  <a:off x="7735957" y="2476704"/>
                  <a:ext cx="344558" cy="175954"/>
                </a:xfrm>
                <a:prstGeom prst="rightArrow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7E263E50-FFBB-4251-96BA-8732505E8A1C}"/>
                  </a:ext>
                </a:extLst>
              </p:cNvPr>
              <p:cNvSpPr txBox="1"/>
              <p:nvPr/>
            </p:nvSpPr>
            <p:spPr>
              <a:xfrm>
                <a:off x="4224030" y="1840157"/>
                <a:ext cx="16946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Source word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133F8109-A131-46D4-A0BD-4889BD524D4E}"/>
                </a:ext>
              </a:extLst>
            </p:cNvPr>
            <p:cNvSpPr txBox="1"/>
            <p:nvPr/>
          </p:nvSpPr>
          <p:spPr>
            <a:xfrm>
              <a:off x="4604227" y="2959499"/>
              <a:ext cx="467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CE3E8DD1-F58C-43BB-989E-9F1D00B7A7D6}"/>
                </a:ext>
              </a:extLst>
            </p:cNvPr>
            <p:cNvSpPr txBox="1"/>
            <p:nvPr/>
          </p:nvSpPr>
          <p:spPr>
            <a:xfrm>
              <a:off x="8984378" y="2965073"/>
              <a:ext cx="467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BF623A3-6399-4DD7-8869-799D32E2415F}"/>
              </a:ext>
            </a:extLst>
          </p:cNvPr>
          <p:cNvSpPr/>
          <p:nvPr/>
        </p:nvSpPr>
        <p:spPr>
          <a:xfrm>
            <a:off x="7810865" y="3144559"/>
            <a:ext cx="19878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only A (wrong word)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A3FDDBE-2155-48AE-9791-673632E2EFA6}"/>
              </a:ext>
            </a:extLst>
          </p:cNvPr>
          <p:cNvSpPr/>
          <p:nvPr/>
        </p:nvSpPr>
        <p:spPr>
          <a:xfrm>
            <a:off x="3493869" y="3133431"/>
            <a:ext cx="1775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Guess s (correct word)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6F37483-56C2-4765-8AAD-312A5F950A36}"/>
              </a:ext>
            </a:extLst>
          </p:cNvPr>
          <p:cNvSpPr/>
          <p:nvPr/>
        </p:nvSpPr>
        <p:spPr>
          <a:xfrm>
            <a:off x="373081" y="4328035"/>
            <a:ext cx="97933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Bayes rule to reverse dependencies </a:t>
            </a:r>
            <a:r>
              <a:rPr lang="en-US" sz="28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s∗ = </a:t>
            </a:r>
            <a:r>
              <a:rPr lang="en-US" sz="2800" b="1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argmaxP</a:t>
            </a:r>
            <a:r>
              <a:rPr lang="en-US" sz="28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(s)P(A|s)</a:t>
            </a:r>
            <a:endParaRPr lang="en-US"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xmlns="" id="{AFB2CFEE-A132-4269-BDF7-20BEB17A3000}"/>
              </a:ext>
            </a:extLst>
          </p:cNvPr>
          <p:cNvSpPr/>
          <p:nvPr/>
        </p:nvSpPr>
        <p:spPr>
          <a:xfrm>
            <a:off x="6522638" y="4225003"/>
            <a:ext cx="534145" cy="748321"/>
          </a:xfrm>
          <a:prstGeom prst="wedgeEllipseCallout">
            <a:avLst>
              <a:gd name="adj1" fmla="val -246934"/>
              <a:gd name="adj2" fmla="val 72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629D2A7-501A-441C-887F-AD05DFF3F0FB}"/>
              </a:ext>
            </a:extLst>
          </p:cNvPr>
          <p:cNvSpPr/>
          <p:nvPr/>
        </p:nvSpPr>
        <p:spPr>
          <a:xfrm>
            <a:off x="3104007" y="5101857"/>
            <a:ext cx="3733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P(s): Language Model Quantifies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plausibility of word sequences</a:t>
            </a:r>
          </a:p>
        </p:txBody>
      </p:sp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xmlns="" id="{61E5C3DF-5F61-41F4-B81F-C2F9E148FD84}"/>
              </a:ext>
            </a:extLst>
          </p:cNvPr>
          <p:cNvSpPr/>
          <p:nvPr/>
        </p:nvSpPr>
        <p:spPr>
          <a:xfrm>
            <a:off x="6983852" y="4152387"/>
            <a:ext cx="1022431" cy="888811"/>
          </a:xfrm>
          <a:prstGeom prst="wedgeEllipseCallout">
            <a:avLst>
              <a:gd name="adj1" fmla="val 144825"/>
              <a:gd name="adj2" fmla="val 859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AC34878-5157-4270-B76D-A8DA2D9763E7}"/>
              </a:ext>
            </a:extLst>
          </p:cNvPr>
          <p:cNvSpPr/>
          <p:nvPr/>
        </p:nvSpPr>
        <p:spPr>
          <a:xfrm>
            <a:off x="8006283" y="5478007"/>
            <a:ext cx="4260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(A|s): Noise model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xmlns="" id="{529C1E70-216D-443F-8384-04EC46B63162}"/>
              </a:ext>
            </a:extLst>
          </p:cNvPr>
          <p:cNvSpPr/>
          <p:nvPr/>
        </p:nvSpPr>
        <p:spPr>
          <a:xfrm rot="5400000">
            <a:off x="4564538" y="5783073"/>
            <a:ext cx="315852" cy="128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5BF5972E-12F2-44D7-8700-060AB1D57CC8}"/>
              </a:ext>
            </a:extLst>
          </p:cNvPr>
          <p:cNvSpPr/>
          <p:nvPr/>
        </p:nvSpPr>
        <p:spPr>
          <a:xfrm>
            <a:off x="3137999" y="6015204"/>
            <a:ext cx="3733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highest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probablility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9E59054F-6294-4B4E-BC38-C9156400C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02" y="618912"/>
            <a:ext cx="5950212" cy="141037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39FEF086-3BB2-400F-8E64-053DF08BDE0F}"/>
              </a:ext>
            </a:extLst>
          </p:cNvPr>
          <p:cNvSpPr/>
          <p:nvPr/>
        </p:nvSpPr>
        <p:spPr>
          <a:xfrm>
            <a:off x="349417" y="1076581"/>
            <a:ext cx="38109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Spell Correction</a:t>
            </a:r>
          </a:p>
        </p:txBody>
      </p:sp>
    </p:spTree>
    <p:extLst>
      <p:ext uri="{BB962C8B-B14F-4D97-AF65-F5344CB8AC3E}">
        <p14:creationId xmlns:p14="http://schemas.microsoft.com/office/powerpoint/2010/main" val="2667122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EM algorithm?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47548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mixture weights add up to 1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not need to set learning rate (unlike gradient descent) !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often converges to local max (not a problem here)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99" y="71322"/>
            <a:ext cx="3789681" cy="6786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2665117"/>
            <a:ext cx="27432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53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115956" y="55396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Interpolate all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ngram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models with 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503679"/>
            <a:ext cx="3543300" cy="53543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9464D29-92AE-45AB-8746-0091440C5CDC}"/>
              </a:ext>
            </a:extLst>
          </p:cNvPr>
          <p:cNvSpPr/>
          <p:nvPr/>
        </p:nvSpPr>
        <p:spPr>
          <a:xfrm>
            <a:off x="0" y="185122"/>
            <a:ext cx="7866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among several n-gram models</a:t>
            </a:r>
          </a:p>
        </p:txBody>
      </p:sp>
    </p:spTree>
    <p:extLst>
      <p:ext uri="{BB962C8B-B14F-4D97-AF65-F5344CB8AC3E}">
        <p14:creationId xmlns:p14="http://schemas.microsoft.com/office/powerpoint/2010/main" val="698329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245" y="1690688"/>
            <a:ext cx="4711700" cy="414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39417" y="6572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benchmark of EM algorithm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26" y="4108896"/>
            <a:ext cx="540000" cy="8507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945" y="1982788"/>
            <a:ext cx="540000" cy="8886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945" y="2959828"/>
            <a:ext cx="540000" cy="8886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403" y="5134088"/>
            <a:ext cx="540000" cy="88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4DCB6AE-CA65-4787-9E0D-4CCF5AD87231}"/>
              </a:ext>
            </a:extLst>
          </p:cNvPr>
          <p:cNvSpPr/>
          <p:nvPr/>
        </p:nvSpPr>
        <p:spPr>
          <a:xfrm>
            <a:off x="0" y="185122"/>
            <a:ext cx="7866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among several n-gram models</a:t>
            </a:r>
          </a:p>
        </p:txBody>
      </p:sp>
    </p:spTree>
    <p:extLst>
      <p:ext uri="{BB962C8B-B14F-4D97-AF65-F5344CB8AC3E}">
        <p14:creationId xmlns:p14="http://schemas.microsoft.com/office/powerpoint/2010/main" val="2040376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860332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state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4560" y="1926993"/>
            <a:ext cx="795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 to interpolation of </a:t>
            </a:r>
            <a:r>
              <a:rPr lang="en-US" sz="2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ngram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backoff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2388658"/>
            <a:ext cx="5657687" cy="1854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411974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https://www.cs.cornell.edu/courses/cs4740/2014sp/lectures/smoothing+backoff.pdf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0" y="4473690"/>
            <a:ext cx="29921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of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ngram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Good-Turing smoothing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Jelinek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-Mercer smoothing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Church-Gale smoothing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Witten-Bell smoothing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53403" y="4473690"/>
            <a:ext cx="29921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Katz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backoff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Good-Turing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backoff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Stupid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backoff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4042" y="4473690"/>
            <a:ext cx="50197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Kneser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-Ney smoothing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Kneser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-Ney smoothing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Kneser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-Ney smoothing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interpolated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Kneser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-Ney smoothing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F21297E-E095-4A1B-AAAB-A3137EA1F23C}"/>
              </a:ext>
            </a:extLst>
          </p:cNvPr>
          <p:cNvSpPr/>
          <p:nvPr/>
        </p:nvSpPr>
        <p:spPr>
          <a:xfrm>
            <a:off x="0" y="185122"/>
            <a:ext cx="26340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Going further</a:t>
            </a:r>
          </a:p>
        </p:txBody>
      </p:sp>
    </p:spTree>
    <p:extLst>
      <p:ext uri="{BB962C8B-B14F-4D97-AF65-F5344CB8AC3E}">
        <p14:creationId xmlns:p14="http://schemas.microsoft.com/office/powerpoint/2010/main" val="1268667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79514" y="63498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state of language models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0" y="1825625"/>
            <a:ext cx="6459538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 of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ngram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language models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big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dumb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SOTA (state-of-the-art) models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embeddings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learned by neural networks (RNNs, transformers)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420" y="3016666"/>
            <a:ext cx="2724092" cy="339344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534400" y="2181810"/>
            <a:ext cx="3352800" cy="754429"/>
          </a:xfrm>
          <a:prstGeom prst="wedgeRoundRectCallout">
            <a:avLst>
              <a:gd name="adj1" fmla="val -36893"/>
              <a:gd name="adj2" fmla="val 7145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3160" y="2262237"/>
            <a:ext cx="287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know ”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Hulk Smash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but what is “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Hulk Crash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286B540-3431-4A81-9DA9-A315DA7AF2E9}"/>
              </a:ext>
            </a:extLst>
          </p:cNvPr>
          <p:cNvSpPr/>
          <p:nvPr/>
        </p:nvSpPr>
        <p:spPr>
          <a:xfrm>
            <a:off x="0" y="185122"/>
            <a:ext cx="26340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Going further</a:t>
            </a:r>
          </a:p>
        </p:txBody>
      </p:sp>
    </p:spTree>
    <p:extLst>
      <p:ext uri="{BB962C8B-B14F-4D97-AF65-F5344CB8AC3E}">
        <p14:creationId xmlns:p14="http://schemas.microsoft.com/office/powerpoint/2010/main" val="3103660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Choice of dataset matters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complex != better (especially when data is small)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models with uniform model to improve model performance on test set (less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lower variance)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EM to best determine interpolation weights between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build a language model in 2020, look to neural networks, not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809474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1932BC-F15D-4622-ACD4-40B9A03F1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98" y="366013"/>
            <a:ext cx="10515600" cy="530421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 gram model: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77659AD9-ACA0-4999-8216-DDCD49FDB128}"/>
              </a:ext>
            </a:extLst>
          </p:cNvPr>
          <p:cNvSpPr>
            <a:spLocks noGrp="1"/>
          </p:cNvSpPr>
          <p:nvPr/>
        </p:nvSpPr>
        <p:spPr>
          <a:xfrm>
            <a:off x="250399" y="1081386"/>
            <a:ext cx="11691201" cy="4906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rgbClr val="3C58AD"/>
              </a:buClr>
              <a:buFont typeface="Wingdings" panose="05000000000000000000" pitchFamily="2" charset="2"/>
              <a:buChar char="v"/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8975" indent="-346075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3C58AD"/>
              </a:buClr>
              <a:buFont typeface="Wingdings" panose="05000000000000000000" pitchFamily="2" charset="2"/>
              <a:buChar char="v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30288" indent="-344488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3C58AD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7625" indent="-288925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3C58AD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58938" indent="-287338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3C58AD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N-grams: a contiguous sequence of n tokens from a given piece of text</a:t>
            </a:r>
          </a:p>
        </p:txBody>
      </p:sp>
      <p:pic>
        <p:nvPicPr>
          <p:cNvPr id="5" name="Picture 4" descr="Image result for ngram">
            <a:extLst>
              <a:ext uri="{FF2B5EF4-FFF2-40B4-BE49-F238E27FC236}">
                <a16:creationId xmlns:a16="http://schemas.microsoft.com/office/drawing/2014/main" xmlns="" id="{A867EE22-35B3-4848-82A0-F5F7C00C2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37" y="2172362"/>
            <a:ext cx="6619875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58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0300426-AC9E-4009-9DC1-3B19B6D2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99" y="478247"/>
            <a:ext cx="11614608" cy="530421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1: </a:t>
            </a:r>
            <a:b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7974F49-1AFC-4A11-8335-D861779FB2E8}"/>
              </a:ext>
            </a:extLst>
          </p:cNvPr>
          <p:cNvSpPr/>
          <p:nvPr/>
        </p:nvSpPr>
        <p:spPr>
          <a:xfrm>
            <a:off x="347220" y="694131"/>
            <a:ext cx="11497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number of 1-gram, 2-grams (2 consecutive words), 3-grams, 4- and 5-grams. Plot the curve when collecting the data, compare 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29C75C54-C292-4424-9E85-770C26477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62" y="1224552"/>
            <a:ext cx="4005470" cy="266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FEA1C635-E3C0-42DA-8806-F31328559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319" y="1224552"/>
            <a:ext cx="3944934" cy="266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xmlns="" id="{0C4E7135-F736-43EF-8571-05B3487DD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56" y="4004049"/>
            <a:ext cx="4005470" cy="266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xmlns="" id="{E8995C33-3E27-481A-9A0A-E400028F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319" y="4004049"/>
            <a:ext cx="3925834" cy="26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70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0300426-AC9E-4009-9DC1-3B19B6D2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99" y="478247"/>
            <a:ext cx="11614608" cy="530421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1: </a:t>
            </a:r>
            <a:b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3836F859-78CA-487E-844E-721BD03A8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09" y="1078397"/>
            <a:ext cx="4055165" cy="269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xmlns="" id="{5EA64EE5-A157-44D1-835F-53EF48F1F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711" y="1078397"/>
            <a:ext cx="4055166" cy="269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xmlns="" id="{23DDE502-5F4A-41E0-8F70-021A565AB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09" y="3893286"/>
            <a:ext cx="4055164" cy="269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67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AEEE9B80-E251-4EAA-882B-B533349A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99" y="478247"/>
            <a:ext cx="10515600" cy="530421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model for 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DB75A9FD-94E6-48DA-AC2D-32B5BFA28797}"/>
                  </a:ext>
                </a:extLst>
              </p:cNvPr>
              <p:cNvSpPr/>
              <p:nvPr/>
            </p:nvSpPr>
            <p:spPr>
              <a:xfrm>
                <a:off x="310299" y="1160734"/>
                <a:ext cx="1106281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 distribution over </a:t>
                </a:r>
                <a:r>
                  <a:rPr lang="en-US" altLang="en-US" sz="20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sentences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>
                          <a:latin typeface="Cambria Math"/>
                        </a:rPr>
                        <m:t>𝒑</m:t>
                      </m:r>
                      <m:d>
                        <m:dPr>
                          <m:ctrlPr>
                            <a:rPr lang="en-US" altLang="en-US" sz="2000" b="1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en-US" sz="2000" b="1" i="1" dirty="0">
                              <a:latin typeface="Cambria Math"/>
                            </a:rPr>
                            <m:t>𝒘</m:t>
                          </m:r>
                          <m:r>
                            <a:rPr lang="en-US" altLang="en-US" sz="2000" b="1" i="1" baseline="-25000" dirty="0">
                              <a:latin typeface="Cambria Math"/>
                            </a:rPr>
                            <m:t>𝟏</m:t>
                          </m:r>
                          <m:r>
                            <a:rPr lang="en-US" altLang="en-US" sz="2000" b="1" i="1" dirty="0">
                              <a:latin typeface="Cambria Math"/>
                            </a:rPr>
                            <m:t> </m:t>
                          </m:r>
                          <m:r>
                            <a:rPr lang="en-US" altLang="en-US" sz="2000" b="1" i="1" dirty="0">
                              <a:latin typeface="Cambria Math"/>
                            </a:rPr>
                            <m:t>𝒘</m:t>
                          </m:r>
                          <m:r>
                            <a:rPr lang="en-US" altLang="en-US" sz="2000" b="1" i="1" baseline="-25000" dirty="0">
                              <a:latin typeface="Cambria Math"/>
                            </a:rPr>
                            <m:t>𝟐</m:t>
                          </m:r>
                          <m:r>
                            <a:rPr lang="en-US" altLang="en-US" sz="2000" b="1" i="1" dirty="0">
                              <a:latin typeface="Cambria Math"/>
                            </a:rPr>
                            <m:t> … </m:t>
                          </m:r>
                          <m:r>
                            <a:rPr lang="en-US" altLang="en-US" sz="2000" b="1" i="1" dirty="0" err="1">
                              <a:latin typeface="Cambria Math"/>
                            </a:rPr>
                            <m:t>𝒘</m:t>
                          </m:r>
                          <m:r>
                            <a:rPr lang="en-US" altLang="en-US" sz="2000" b="1" i="1" baseline="-25000" dirty="0" err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altLang="en-US" sz="2000" b="1" i="1" dirty="0">
                          <a:latin typeface="Cambria Math"/>
                        </a:rPr>
                        <m:t>=</m:t>
                      </m:r>
                      <m:r>
                        <a:rPr lang="en-US" altLang="en-US" sz="2000" b="1" i="1" dirty="0">
                          <a:latin typeface="Cambria Math"/>
                        </a:rPr>
                        <m:t>𝒑</m:t>
                      </m:r>
                      <m:d>
                        <m:dPr>
                          <m:ctrlPr>
                            <a:rPr lang="en-US" altLang="en-US" sz="2000" b="1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en-US" sz="2000" b="1" i="1" dirty="0">
                              <a:latin typeface="Cambria Math"/>
                            </a:rPr>
                            <m:t>𝒘</m:t>
                          </m:r>
                          <m:r>
                            <a:rPr lang="en-US" altLang="en-US" sz="2000" b="1" i="1" baseline="-25000" dirty="0"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en-US" sz="2000" b="1" i="1" dirty="0">
                          <a:latin typeface="Cambria Math"/>
                        </a:rPr>
                        <m:t>𝒑</m:t>
                      </m:r>
                      <m:d>
                        <m:dPr>
                          <m:ctrlPr>
                            <a:rPr lang="en-US" altLang="en-US" sz="2000" b="1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000" b="1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1" i="1" dirty="0">
                                  <a:latin typeface="Cambria Math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en-US" sz="20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en-US" sz="2000" b="1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en-US" sz="20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en-US" sz="2000" b="1" i="1" dirty="0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altLang="en-US" sz="2000" b="1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000" b="1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1" i="1" dirty="0">
                                  <a:latin typeface="Cambria Math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en-US" sz="2000" b="1" i="1" dirty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en-US" sz="2000" b="1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en-US" sz="20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en-US" sz="20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sz="2000" b="1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en-US" sz="20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en-US" sz="2000" b="1" i="1" dirty="0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en-US" sz="2000" b="1" i="1" dirty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altLang="en-US" sz="2000" b="1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000" b="1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1" i="1" dirty="0">
                                  <a:latin typeface="Cambria Math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en-US" sz="2000" b="1" i="1" dirty="0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en-US" sz="2000" b="1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en-US" sz="20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en-US" sz="20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sz="2000" b="1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en-US" sz="20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en-US" sz="2000" b="1" i="1" dirty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en-US" sz="2000" b="1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en-US" sz="2000" b="1" i="1" dirty="0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en-US" sz="20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en-US" sz="20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B75A9FD-94E6-48DA-AC2D-32B5BFA287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99" y="1160734"/>
                <a:ext cx="11062816" cy="707886"/>
              </a:xfrm>
              <a:prstGeom prst="rect">
                <a:avLst/>
              </a:prstGeom>
              <a:blipFill>
                <a:blip r:embed="rId2"/>
                <a:stretch>
                  <a:fillRect l="-606" t="-4274" b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34C794B-FB48-4FD1-AA1F-25354A09EB3D}"/>
              </a:ext>
            </a:extLst>
          </p:cNvPr>
          <p:cNvSpPr/>
          <p:nvPr/>
        </p:nvSpPr>
        <p:spPr>
          <a:xfrm>
            <a:off x="387061" y="2533257"/>
            <a:ext cx="110628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</a:rPr>
              <a:t>N-gram language model assumes each word depends only on the last n-1 words (Markov assumption)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E926CFC2-15E7-497E-8F91-B9C5BEADEF58}"/>
                  </a:ext>
                </a:extLst>
              </p:cNvPr>
              <p:cNvSpPr/>
              <p:nvPr/>
            </p:nvSpPr>
            <p:spPr>
              <a:xfrm>
                <a:off x="387062" y="2053901"/>
                <a:ext cx="1106281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𝑇𝑜𝑑𝑎𝑦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𝑠𝑢𝑛𝑛𝑦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𝑑𝑎𝑦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</m:oMath>
                </a14:m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P(“Today”)P(“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is”|”Today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”)P(“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a”|”is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”, “Today”)… P(“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day”|”sunny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”, “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a”,”is”,”today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”)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26CFC2-15E7-497E-8F91-B9C5BEADE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62" y="2053901"/>
                <a:ext cx="11062815" cy="369332"/>
              </a:xfrm>
              <a:prstGeom prst="rect">
                <a:avLst/>
              </a:prstGeom>
              <a:blipFill>
                <a:blip r:embed="rId6"/>
                <a:stretch>
                  <a:fillRect t="-9836" r="-44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EAD44FC9-2ECC-459D-B14C-2AF5390D59A6}"/>
                  </a:ext>
                </a:extLst>
              </p:cNvPr>
              <p:cNvSpPr/>
              <p:nvPr/>
            </p:nvSpPr>
            <p:spPr>
              <a:xfrm>
                <a:off x="5748131" y="3729557"/>
                <a:ext cx="74913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𝑇𝑜𝑑𝑎𝑦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𝑠𝑢𝑛𝑛𝑦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𝑑𝑎𝑦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</m:oMath>
                </a14:m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P(“Today”)P(“is)P(“a”)… P(“day”) “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a”,”is”,”today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”)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AD44FC9-2ECC-459D-B14C-2AF5390D5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131" y="3729557"/>
                <a:ext cx="7491355" cy="646331"/>
              </a:xfrm>
              <a:prstGeom prst="rect">
                <a:avLst/>
              </a:prstGeom>
              <a:blipFill>
                <a:blip r:embed="rId7"/>
                <a:stretch>
                  <a:fillRect l="-73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787D447D-0C34-47E4-8306-BFA5AEBBC39C}"/>
                  </a:ext>
                </a:extLst>
              </p:cNvPr>
              <p:cNvSpPr/>
              <p:nvPr/>
            </p:nvSpPr>
            <p:spPr>
              <a:xfrm>
                <a:off x="6096000" y="4493747"/>
                <a:ext cx="637042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𝑇𝑜𝑑𝑎𝑦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𝑠𝑢𝑛𝑛𝑦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𝑑𝑎𝑦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</m:oMath>
                </a14:m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P(“Today”)P(“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is”|”Today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”)P(“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a”|”is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”)… P(“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day”|”sunny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”)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87D447D-0C34-47E4-8306-BFA5AEBBC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493747"/>
                <a:ext cx="6370423" cy="646331"/>
              </a:xfrm>
              <a:prstGeom prst="rect">
                <a:avLst/>
              </a:prstGeom>
              <a:blipFill>
                <a:blip r:embed="rId8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330AC798-7F33-415D-AF3D-9DF088E37E26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205839" y="3429000"/>
                <a:ext cx="10894047" cy="24555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03225" indent="-403225" algn="l" defTabSz="685800" rtl="0" eaLnBrk="1" latinLnBrk="0" hangingPunct="1">
                  <a:lnSpc>
                    <a:spcPct val="110000"/>
                  </a:lnSpc>
                  <a:spcBef>
                    <a:spcPts val="750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3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8975" indent="-34607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030288" indent="-34448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17625" indent="-288925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658938" indent="-287338" algn="l" defTabSz="685800" rtl="0" eaLnBrk="1" latinLnBrk="0" hangingPunct="1">
                  <a:lnSpc>
                    <a:spcPct val="110000"/>
                  </a:lnSpc>
                  <a:spcBef>
                    <a:spcPts val="375"/>
                  </a:spcBef>
                  <a:buClr>
                    <a:srgbClr val="3C58AD"/>
                  </a:buClr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Unigram model: 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sz="1800" b="1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1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sz="1800" b="1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sz="1800" b="1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sz="1800" b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r>
                      <a:rPr lang="en-US" sz="1800" b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1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𝐧</m:t>
                        </m:r>
                      </m:sub>
                    </m:sSub>
                    <m:r>
                      <a:rPr lang="en-US" sz="1800" b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Bigram model: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sz="1800" b="1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1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sz="1800" b="1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800" b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1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1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sz="1800" b="1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1800" b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1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r>
                      <a:rPr lang="en-US" sz="1800" b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1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𝐧</m:t>
                        </m:r>
                      </m:sub>
                    </m:sSub>
                    <m:r>
                      <a:rPr lang="en-US" sz="1800" b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1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𝐧</m:t>
                        </m:r>
                        <m:r>
                          <a:rPr lang="en-US" sz="1800" b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N-gram model: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                  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sz="1800" b="1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1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sz="1800" b="1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800" b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1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r>
                      <a:rPr lang="en-US" sz="1800" b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1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𝐧</m:t>
                        </m:r>
                      </m:sub>
                    </m:sSub>
                    <m:r>
                      <a:rPr lang="en-US" sz="1800" b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1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𝐧</m:t>
                        </m:r>
                        <m:r>
                          <a:rPr lang="en-US" sz="1800" b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800" b="1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𝐧</m:t>
                        </m:r>
                        <m:r>
                          <a:rPr lang="en-US" sz="1800" b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sSub>
                      <m:sSubPr>
                        <m:ctrlPr>
                          <a:rPr lang="en-US" sz="1800" b="1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𝐧</m:t>
                        </m:r>
                        <m:r>
                          <a:rPr lang="en-US" sz="1800" b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𝐍</m:t>
                        </m:r>
                      </m:sub>
                    </m:sSub>
                    <m:r>
                      <a:rPr lang="en-US" sz="1800" b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330AC798-7F33-415D-AF3D-9DF088E37E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9" y="3429000"/>
                <a:ext cx="10894047" cy="2455549"/>
              </a:xfrm>
              <a:prstGeom prst="rect">
                <a:avLst/>
              </a:prstGeom>
              <a:blipFill>
                <a:blip r:embed="rId9"/>
                <a:stretch>
                  <a:fillRect l="-392" t="-1244" b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098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B2EE3B7B-7580-4F3B-A189-EF684DF0AA9C}"/>
                  </a:ext>
                </a:extLst>
              </p:cNvPr>
              <p:cNvSpPr/>
              <p:nvPr/>
            </p:nvSpPr>
            <p:spPr>
              <a:xfrm>
                <a:off x="-1829365" y="1975283"/>
                <a:ext cx="9522252" cy="946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b="1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Length of document or total number of words in a corpus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2EE3B7B-7580-4F3B-A189-EF684DF0A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29365" y="1975283"/>
                <a:ext cx="9522252" cy="946093"/>
              </a:xfrm>
              <a:prstGeom prst="rect">
                <a:avLst/>
              </a:prstGeom>
              <a:blipFill>
                <a:blip r:embed="rId2"/>
                <a:stretch>
                  <a:fillRect b="-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4E4B0C8-33C1-4ADE-8B6D-FFEA364C74D6}"/>
              </a:ext>
            </a:extLst>
          </p:cNvPr>
          <p:cNvSpPr/>
          <p:nvPr/>
        </p:nvSpPr>
        <p:spPr>
          <a:xfrm>
            <a:off x="2147370" y="6909209"/>
            <a:ext cx="2337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Unseen words/phrases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20EF2F-BC9F-4D61-A373-C074C8EFD71D}"/>
              </a:ext>
            </a:extLst>
          </p:cNvPr>
          <p:cNvSpPr/>
          <p:nvPr/>
        </p:nvSpPr>
        <p:spPr>
          <a:xfrm>
            <a:off x="2147369" y="7332278"/>
            <a:ext cx="6768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Laplace smoothing: Laplace smoothing merely adds one to each count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AAD38A1-776C-4BC7-8296-C360E04B720C}"/>
              </a:ext>
            </a:extLst>
          </p:cNvPr>
          <p:cNvSpPr txBox="1"/>
          <p:nvPr/>
        </p:nvSpPr>
        <p:spPr>
          <a:xfrm>
            <a:off x="187579" y="1192389"/>
            <a:ext cx="212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train: 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9BDE3D32-1129-4C41-A5D5-FFBC005E3E13}"/>
              </a:ext>
            </a:extLst>
          </p:cNvPr>
          <p:cNvSpPr txBox="1">
            <a:spLocks/>
          </p:cNvSpPr>
          <p:nvPr/>
        </p:nvSpPr>
        <p:spPr>
          <a:xfrm>
            <a:off x="310299" y="478247"/>
            <a:ext cx="10515600" cy="530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C848B72-78D9-47DC-BF2D-66023AD18571}"/>
              </a:ext>
            </a:extLst>
          </p:cNvPr>
          <p:cNvSpPr txBox="1"/>
          <p:nvPr/>
        </p:nvSpPr>
        <p:spPr>
          <a:xfrm>
            <a:off x="2132461" y="1343060"/>
            <a:ext cx="212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 Gram: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3CB466C-71EE-44D2-B358-17C6BB72CF5D}"/>
              </a:ext>
            </a:extLst>
          </p:cNvPr>
          <p:cNvSpPr txBox="1"/>
          <p:nvPr/>
        </p:nvSpPr>
        <p:spPr>
          <a:xfrm>
            <a:off x="1456046" y="3049974"/>
            <a:ext cx="185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Log- likelihood: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80FEB018-39D4-402F-B650-796E8F52E2AF}"/>
                  </a:ext>
                </a:extLst>
              </p:cNvPr>
              <p:cNvSpPr txBox="1"/>
              <p:nvPr/>
            </p:nvSpPr>
            <p:spPr>
              <a:xfrm>
                <a:off x="3315927" y="3072643"/>
                <a:ext cx="53948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dirty="0"/>
                  <a:t>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+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)+……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0FEB018-39D4-402F-B650-796E8F52E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927" y="3072643"/>
                <a:ext cx="5394810" cy="276999"/>
              </a:xfrm>
              <a:prstGeom prst="rect">
                <a:avLst/>
              </a:prstGeom>
              <a:blipFill>
                <a:blip r:embed="rId4"/>
                <a:stretch>
                  <a:fillRect l="-1582" t="-28889" r="-1130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B480CA1-D9F9-4B11-ABC8-9D06F51D4685}"/>
              </a:ext>
            </a:extLst>
          </p:cNvPr>
          <p:cNvSpPr txBox="1"/>
          <p:nvPr/>
        </p:nvSpPr>
        <p:spPr>
          <a:xfrm>
            <a:off x="187578" y="2977030"/>
            <a:ext cx="212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test: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C31EB4F9-68A3-4485-A2F2-116CC161E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24" y="4306373"/>
            <a:ext cx="1847784" cy="184778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0AF7C29D-4C29-46C9-9B01-94CAF6DB7AC6}"/>
              </a:ext>
            </a:extLst>
          </p:cNvPr>
          <p:cNvSpPr txBox="1"/>
          <p:nvPr/>
        </p:nvSpPr>
        <p:spPr>
          <a:xfrm>
            <a:off x="426119" y="3719061"/>
            <a:ext cx="3529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In case: Word in test not in Train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0A20A601-722E-4894-A7F2-6084F3970C01}"/>
              </a:ext>
            </a:extLst>
          </p:cNvPr>
          <p:cNvSpPr txBox="1"/>
          <p:nvPr/>
        </p:nvSpPr>
        <p:spPr>
          <a:xfrm>
            <a:off x="3520390" y="4344595"/>
            <a:ext cx="809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Laplace smoothing: merely adds one to each count 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id="{60427E8B-0CD3-4478-95BE-E6855E1DD661}"/>
                  </a:ext>
                </a:extLst>
              </p:cNvPr>
              <p:cNvSpPr txBox="1"/>
              <p:nvPr/>
            </p:nvSpPr>
            <p:spPr>
              <a:xfrm>
                <a:off x="6259296" y="5118431"/>
                <a:ext cx="4502426" cy="981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den>
                    </m:f>
                  </m:oMath>
                </a14:m>
                <a:endPara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0427E8B-0CD3-4478-95BE-E6855E1DD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296" y="5118431"/>
                <a:ext cx="4502426" cy="981615"/>
              </a:xfrm>
              <a:prstGeom prst="rect">
                <a:avLst/>
              </a:prstGeom>
              <a:blipFill>
                <a:blip r:embed="rId6"/>
                <a:stretch>
                  <a:fillRect l="-4878" b="-11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Speech Bubble: Oval 58">
            <a:extLst>
              <a:ext uri="{FF2B5EF4-FFF2-40B4-BE49-F238E27FC236}">
                <a16:creationId xmlns:a16="http://schemas.microsoft.com/office/drawing/2014/main" xmlns="" id="{7F3F70F7-8268-44B1-B619-B7FD556CBB42}"/>
              </a:ext>
            </a:extLst>
          </p:cNvPr>
          <p:cNvSpPr/>
          <p:nvPr/>
        </p:nvSpPr>
        <p:spPr>
          <a:xfrm>
            <a:off x="8368748" y="5605670"/>
            <a:ext cx="2457151" cy="884582"/>
          </a:xfrm>
          <a:prstGeom prst="wedgeEllipseCallout">
            <a:avLst>
              <a:gd name="adj1" fmla="val -81912"/>
              <a:gd name="adj2" fmla="val -2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Since we have V unique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39FB34C-E73B-463E-91EB-229DBB3F1EED}"/>
              </a:ext>
            </a:extLst>
          </p:cNvPr>
          <p:cNvSpPr txBox="1"/>
          <p:nvPr/>
        </p:nvSpPr>
        <p:spPr>
          <a:xfrm>
            <a:off x="5112509" y="1986712"/>
            <a:ext cx="2293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&lt;s&gt; I have a pen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&lt;s&gt; They have a apple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A94C5172-4F30-4E36-8DE3-B606FB732CD9}"/>
                  </a:ext>
                </a:extLst>
              </p:cNvPr>
              <p:cNvSpPr txBox="1"/>
              <p:nvPr/>
            </p:nvSpPr>
            <p:spPr>
              <a:xfrm>
                <a:off x="7347595" y="1708666"/>
                <a:ext cx="2978426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P(I|&lt;s&gt;)=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charset="0"/>
                            <a:cs typeface="Times New Roman" panose="02020603050405020304" pitchFamily="18" charset="0"/>
                          </a:rPr>
                          <m:t>𝑐𝑜𝑢𝑛𝑡</m:t>
                        </m:r>
                        <m:r>
                          <a:rPr lang="en-US">
                            <a:latin typeface="Cambria Math" charset="0"/>
                            <a:cs typeface="Times New Roman" panose="02020603050405020304" pitchFamily="18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|&lt;</m:t>
                        </m:r>
                        <m:r>
                          <m:rPr>
                            <m:nor/>
                          </m:rP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&gt;</m:t>
                        </m:r>
                        <m:r>
                          <a:rPr lang="en-US" dirty="0">
                            <a:latin typeface="Cambria Math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>
                            <a:latin typeface="Cambria Math" charset="0"/>
                            <a:cs typeface="Times New Roman" panose="02020603050405020304" pitchFamily="18" charset="0"/>
                          </a:rPr>
                          <m:t>𝑐𝑜𝑢𝑛𝑡</m:t>
                        </m:r>
                        <m:r>
                          <a:rPr lang="en-US">
                            <a:latin typeface="Cambria Math" charset="0"/>
                            <a:cs typeface="Times New Roman" panose="02020603050405020304" pitchFamily="18" charset="0"/>
                          </a:rPr>
                          <m:t> (&lt;</m:t>
                        </m:r>
                        <m:r>
                          <a:rPr lang="en-US">
                            <a:latin typeface="Cambria Math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>
                            <a:latin typeface="Cambria Math" charset="0"/>
                            <a:cs typeface="Times New Roman" panose="02020603050405020304" pitchFamily="18" charset="0"/>
                          </a:rPr>
                          <m:t>&gt;</m:t>
                        </m:r>
                      </m:den>
                    </m:f>
                    <m:r>
                      <a:rPr lang="en-US"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dirty="0"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4C5172-4F30-4E36-8DE3-B606FB732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595" y="1708666"/>
                <a:ext cx="2978426" cy="576312"/>
              </a:xfrm>
              <a:prstGeom prst="rect">
                <a:avLst/>
              </a:prstGeom>
              <a:blipFill>
                <a:blip r:embed="rId7"/>
                <a:stretch>
                  <a:fillRect l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0F7D0478-B4C8-46B1-B058-14BA4D3C5973}"/>
                  </a:ext>
                </a:extLst>
              </p:cNvPr>
              <p:cNvSpPr txBox="1"/>
              <p:nvPr/>
            </p:nvSpPr>
            <p:spPr>
              <a:xfrm>
                <a:off x="3478600" y="1415771"/>
                <a:ext cx="2527615" cy="278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b="1" dirty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b="1" i="1" dirty="0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7D0478-B4C8-46B1-B058-14BA4D3C5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600" y="1415771"/>
                <a:ext cx="2527615" cy="278474"/>
              </a:xfrm>
              <a:prstGeom prst="rect">
                <a:avLst/>
              </a:prstGeom>
              <a:blipFill>
                <a:blip r:embed="rId8"/>
                <a:stretch>
                  <a:fillRect l="-3382" t="-173913" r="-386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00DA068-3219-4607-A36C-188EE158694F}"/>
              </a:ext>
            </a:extLst>
          </p:cNvPr>
          <p:cNvSpPr txBox="1"/>
          <p:nvPr/>
        </p:nvSpPr>
        <p:spPr>
          <a:xfrm>
            <a:off x="4157966" y="3663948"/>
            <a:ext cx="282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&lt;s&gt; she have a pen, apple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F3E34838-5280-40AE-A8FA-211BDEB5D904}"/>
                  </a:ext>
                </a:extLst>
              </p:cNvPr>
              <p:cNvSpPr txBox="1"/>
              <p:nvPr/>
            </p:nvSpPr>
            <p:spPr>
              <a:xfrm>
                <a:off x="8381650" y="4803407"/>
                <a:ext cx="4260924" cy="574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P(she|&lt;s&gt;)=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charset="0"/>
                            <a:cs typeface="Times New Roman" panose="02020603050405020304" pitchFamily="18" charset="0"/>
                          </a:rPr>
                          <m:t>𝑐𝑜𝑢𝑛𝑡</m:t>
                        </m:r>
                        <m:r>
                          <a:rPr lang="en-US">
                            <a:latin typeface="Cambria Math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she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||&lt;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s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&gt;</m:t>
                            </m:r>
                          </m:e>
                        </m:d>
                        <m:r>
                          <a:rPr lang="en-US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num>
                      <m:den>
                        <m:r>
                          <a:rPr lang="en-US">
                            <a:latin typeface="Cambria Math" charset="0"/>
                            <a:cs typeface="Times New Roman" panose="02020603050405020304" pitchFamily="18" charset="0"/>
                          </a:rPr>
                          <m:t>𝑐𝑜𝑢𝑛𝑡</m:t>
                        </m:r>
                        <m:r>
                          <a:rPr lang="en-US">
                            <a:latin typeface="Cambria Math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r>
                              <a:rPr lang="en-US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lang="en-US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&gt;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</m:den>
                    </m:f>
                    <m:r>
                      <a:rPr lang="en-US"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0+</m:t>
                        </m:r>
                        <m:r>
                          <a:rPr lang="en-US">
                            <a:latin typeface="Cambria Math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2+7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E34838-5280-40AE-A8FA-211BDEB5D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650" y="4803407"/>
                <a:ext cx="4260924" cy="574901"/>
              </a:xfrm>
              <a:prstGeom prst="rect">
                <a:avLst/>
              </a:prstGeom>
              <a:blipFill>
                <a:blip r:embed="rId9"/>
                <a:stretch>
                  <a:fillRect l="-1288"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A9A6C2-C021-4644-B559-DA8112D6F18F}"/>
              </a:ext>
            </a:extLst>
          </p:cNvPr>
          <p:cNvSpPr txBox="1"/>
          <p:nvPr/>
        </p:nvSpPr>
        <p:spPr>
          <a:xfrm>
            <a:off x="7145365" y="3673802"/>
            <a:ext cx="426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a|have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2A2CFFA8-2BEA-4B40-995E-543730A02E51}"/>
                  </a:ext>
                </a:extLst>
              </p:cNvPr>
              <p:cNvSpPr txBox="1"/>
              <p:nvPr/>
            </p:nvSpPr>
            <p:spPr>
              <a:xfrm>
                <a:off x="7390013" y="2149576"/>
                <a:ext cx="3771629" cy="577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a|have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charset="0"/>
                            <a:cs typeface="Times New Roman" panose="02020603050405020304" pitchFamily="18" charset="0"/>
                          </a:rPr>
                          <m:t>𝑐𝑜𝑢𝑛𝑡</m:t>
                        </m:r>
                        <m:r>
                          <a:rPr lang="en-US">
                            <a:latin typeface="Cambria Math" charset="0"/>
                            <a:cs typeface="Times New Roman" panose="02020603050405020304" pitchFamily="18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have</m:t>
                        </m:r>
                        <m:r>
                          <a:rPr lang="en-US" dirty="0">
                            <a:latin typeface="Cambria Math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>
                            <a:latin typeface="Cambria Math" charset="0"/>
                            <a:cs typeface="Times New Roman" panose="02020603050405020304" pitchFamily="18" charset="0"/>
                          </a:rPr>
                          <m:t>𝑐𝑜𝑢𝑛𝑡</m:t>
                        </m:r>
                        <m:r>
                          <a:rPr lang="en-US">
                            <a:latin typeface="Cambria Math" charset="0"/>
                            <a:cs typeface="Times New Roman" panose="020206030504050203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have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en-US"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dirty="0"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2CFFA8-2BEA-4B40-995E-543730A02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013" y="2149576"/>
                <a:ext cx="3771629" cy="577979"/>
              </a:xfrm>
              <a:prstGeom prst="rect">
                <a:avLst/>
              </a:prstGeom>
              <a:blipFill>
                <a:blip r:embed="rId10"/>
                <a:stretch>
                  <a:fillRect l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50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2206</Words>
  <Application>Microsoft Macintosh PowerPoint</Application>
  <PresentationFormat>Widescreen</PresentationFormat>
  <Paragraphs>403</Paragraphs>
  <Slides>45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Mangal</vt:lpstr>
      <vt:lpstr>Slack-Lato</vt:lpstr>
      <vt:lpstr>Times New Roman</vt:lpstr>
      <vt:lpstr>Wingdings</vt:lpstr>
      <vt:lpstr>新細明體</vt:lpstr>
      <vt:lpstr>Office Theme</vt:lpstr>
      <vt:lpstr>N-gram word-based model</vt:lpstr>
      <vt:lpstr>PowerPoint Presentation</vt:lpstr>
      <vt:lpstr>PowerPoint Presentation</vt:lpstr>
      <vt:lpstr>The source-channel model:  </vt:lpstr>
      <vt:lpstr>N- gram model:</vt:lpstr>
      <vt:lpstr>Task 1:  </vt:lpstr>
      <vt:lpstr>Task 1:  </vt:lpstr>
      <vt:lpstr>Language model for text</vt:lpstr>
      <vt:lpstr>PowerPoint Presentation</vt:lpstr>
      <vt:lpstr>Task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model worse on test2 than test1 ?</vt:lpstr>
      <vt:lpstr>Why is model worse on test2 than test1 ?</vt:lpstr>
      <vt:lpstr>Why is model worse on test2 than test1 ?</vt:lpstr>
      <vt:lpstr>In most cases, interpolating with the uniform model improves the model performance on test set !</vt:lpstr>
      <vt:lpstr>What to interpolate: which models to include?</vt:lpstr>
      <vt:lpstr>How to interpolate: how to weight model contributions?</vt:lpstr>
      <vt:lpstr>How to interpolate: how to weight model contributions?</vt:lpstr>
      <vt:lpstr>How to maximize objective function?</vt:lpstr>
      <vt:lpstr>How does EM work?</vt:lpstr>
      <vt:lpstr>Step 1: Expectation (E-step)</vt:lpstr>
      <vt:lpstr>Step 2: Expectation (M-step)</vt:lpstr>
      <vt:lpstr>Step 3: Repeat E-step &amp; M-step until convergence</vt:lpstr>
      <vt:lpstr>Visualize EM algorithm</vt:lpstr>
      <vt:lpstr>Why EM algorithm?</vt:lpstr>
      <vt:lpstr>Interpolate all ngram models with EM</vt:lpstr>
      <vt:lpstr>Final benchmark of EM algorithm</vt:lpstr>
      <vt:lpstr>Current state of ngram models</vt:lpstr>
      <vt:lpstr>Current state of language models</vt:lpstr>
      <vt:lpstr>Summary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 Thi Giau(GiauTT)</dc:creator>
  <cp:lastModifiedBy>Nguyen Duy Khanh(KhanhND)</cp:lastModifiedBy>
  <cp:revision>58</cp:revision>
  <dcterms:created xsi:type="dcterms:W3CDTF">2020-03-12T01:43:22Z</dcterms:created>
  <dcterms:modified xsi:type="dcterms:W3CDTF">2020-03-13T05:09:57Z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550b433-701f-4307-b53a-1ac34aad3d23_Enabled">
    <vt:lpwstr>True</vt:lpwstr>
  </property>
  <property fmtid="{D5CDD505-2E9C-101B-9397-08002B2CF9AE}" pid="3" name="MSIP_Label_c550b433-701f-4307-b53a-1ac34aad3d23_SiteId">
    <vt:lpwstr>76529cbb-482f-4415-b366-251e1c034e34</vt:lpwstr>
  </property>
  <property fmtid="{D5CDD505-2E9C-101B-9397-08002B2CF9AE}" pid="4" name="MSIP_Label_c550b433-701f-4307-b53a-1ac34aad3d23_Owner">
    <vt:lpwstr>giautt@techvn.mti.co.jp</vt:lpwstr>
  </property>
  <property fmtid="{D5CDD505-2E9C-101B-9397-08002B2CF9AE}" pid="5" name="MSIP_Label_c550b433-701f-4307-b53a-1ac34aad3d23_SetDate">
    <vt:lpwstr>2020-03-13T05:07:11.3756703Z</vt:lpwstr>
  </property>
  <property fmtid="{D5CDD505-2E9C-101B-9397-08002B2CF9AE}" pid="6" name="MSIP_Label_c550b433-701f-4307-b53a-1ac34aad3d23_Name">
    <vt:lpwstr>Public</vt:lpwstr>
  </property>
  <property fmtid="{D5CDD505-2E9C-101B-9397-08002B2CF9AE}" pid="7" name="MSIP_Label_c550b433-701f-4307-b53a-1ac34aad3d23_Application">
    <vt:lpwstr>Microsoft Azure Information Protection</vt:lpwstr>
  </property>
  <property fmtid="{D5CDD505-2E9C-101B-9397-08002B2CF9AE}" pid="8" name="MSIP_Label_c550b433-701f-4307-b53a-1ac34aad3d23_ActionId">
    <vt:lpwstr>ef006c03-a50e-4ded-a966-6ede99e89a1c</vt:lpwstr>
  </property>
  <property fmtid="{D5CDD505-2E9C-101B-9397-08002B2CF9AE}" pid="9" name="MSIP_Label_c550b433-701f-4307-b53a-1ac34aad3d23_Extended_MSFT_Method">
    <vt:lpwstr>Manual</vt:lpwstr>
  </property>
  <property fmtid="{D5CDD505-2E9C-101B-9397-08002B2CF9AE}" pid="10" name="Sensitivity">
    <vt:lpwstr>Public</vt:lpwstr>
  </property>
</Properties>
</file>